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notesSlides/notesSlide34.xml" ContentType="application/vnd.openxmlformats-officedocument.presentationml.notesSlide+xml"/>
  <Override PartName="/ppt/tags/tag28.xml" ContentType="application/vnd.openxmlformats-officedocument.presentationml.tags+xml"/>
  <Override PartName="/ppt/notesSlides/notesSlide35.xml" ContentType="application/vnd.openxmlformats-officedocument.presentationml.notesSlide+xml"/>
  <Override PartName="/ppt/tags/tag29.xml" ContentType="application/vnd.openxmlformats-officedocument.presentationml.tags+xml"/>
  <Override PartName="/ppt/notesSlides/notesSlide36.xml" ContentType="application/vnd.openxmlformats-officedocument.presentationml.notesSlide+xml"/>
  <Override PartName="/ppt/tags/tag30.xml" ContentType="application/vnd.openxmlformats-officedocument.presentationml.tags+xml"/>
  <Override PartName="/ppt/notesSlides/notesSlide37.xml" ContentType="application/vnd.openxmlformats-officedocument.presentationml.notesSlide+xml"/>
  <Override PartName="/ppt/tags/tag31.xml" ContentType="application/vnd.openxmlformats-officedocument.presentationml.tags+xml"/>
  <Override PartName="/ppt/notesSlides/notesSlide38.xml" ContentType="application/vnd.openxmlformats-officedocument.presentationml.notesSlide+xml"/>
  <Override PartName="/ppt/tags/tag32.xml" ContentType="application/vnd.openxmlformats-officedocument.presentationml.tags+xml"/>
  <Override PartName="/ppt/notesSlides/notesSlide39.xml" ContentType="application/vnd.openxmlformats-officedocument.presentationml.notesSlide+xml"/>
  <Override PartName="/ppt/tags/tag33.xml" ContentType="application/vnd.openxmlformats-officedocument.presentationml.tags+xml"/>
  <Override PartName="/ppt/notesSlides/notesSlide40.xml" ContentType="application/vnd.openxmlformats-officedocument.presentationml.notesSlide+xml"/>
  <Override PartName="/ppt/tags/tag34.xml" ContentType="application/vnd.openxmlformats-officedocument.presentationml.tags+xml"/>
  <Override PartName="/ppt/notesSlides/notesSlide41.xml" ContentType="application/vnd.openxmlformats-officedocument.presentationml.notesSlide+xml"/>
  <Override PartName="/ppt/tags/tag35.xml" ContentType="application/vnd.openxmlformats-officedocument.presentationml.tags+xml"/>
  <Override PartName="/ppt/notesSlides/notesSlide42.xml" ContentType="application/vnd.openxmlformats-officedocument.presentationml.notesSlide+xml"/>
  <Override PartName="/ppt/tags/tag36.xml" ContentType="application/vnd.openxmlformats-officedocument.presentationml.tags+xml"/>
  <Override PartName="/ppt/notesSlides/notesSlide43.xml" ContentType="application/vnd.openxmlformats-officedocument.presentationml.notesSlide+xml"/>
  <Override PartName="/ppt/tags/tag37.xml" ContentType="application/vnd.openxmlformats-officedocument.presentationml.tags+xml"/>
  <Override PartName="/ppt/notesSlides/notesSlide44.xml" ContentType="application/vnd.openxmlformats-officedocument.presentationml.notesSlide+xml"/>
  <Override PartName="/ppt/tags/tag38.xml" ContentType="application/vnd.openxmlformats-officedocument.presentationml.tags+xml"/>
  <Override PartName="/ppt/notesSlides/notesSlide45.xml" ContentType="application/vnd.openxmlformats-officedocument.presentationml.notesSlide+xml"/>
  <Override PartName="/ppt/tags/tag39.xml" ContentType="application/vnd.openxmlformats-officedocument.presentationml.tags+xml"/>
  <Override PartName="/ppt/notesSlides/notesSlide46.xml" ContentType="application/vnd.openxmlformats-officedocument.presentationml.notesSlide+xml"/>
  <Override PartName="/ppt/tags/tag40.xml" ContentType="application/vnd.openxmlformats-officedocument.presentationml.tags+xml"/>
  <Override PartName="/ppt/notesSlides/notesSlide47.xml" ContentType="application/vnd.openxmlformats-officedocument.presentationml.notesSlide+xml"/>
  <Override PartName="/ppt/tags/tag41.xml" ContentType="application/vnd.openxmlformats-officedocument.presentationml.tags+xml"/>
  <Override PartName="/ppt/notesSlides/notesSlide48.xml" ContentType="application/vnd.openxmlformats-officedocument.presentationml.notesSlide+xml"/>
  <Override PartName="/ppt/tags/tag42.xml" ContentType="application/vnd.openxmlformats-officedocument.presentationml.tags+xml"/>
  <Override PartName="/ppt/notesSlides/notesSlide49.xml" ContentType="application/vnd.openxmlformats-officedocument.presentationml.notesSlide+xml"/>
  <Override PartName="/ppt/tags/tag43.xml" ContentType="application/vnd.openxmlformats-officedocument.presentationml.tags+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4.xml" ContentType="application/vnd.openxmlformats-officedocument.presentationml.tags+xml"/>
  <Override PartName="/ppt/notesSlides/notesSlide51.xml" ContentType="application/vnd.openxmlformats-officedocument.presentationml.notesSlide+xml"/>
  <Override PartName="/ppt/tags/tag45.xml" ContentType="application/vnd.openxmlformats-officedocument.presentationml.tags+xml"/>
  <Override PartName="/ppt/notesSlides/notesSlide52.xml" ContentType="application/vnd.openxmlformats-officedocument.presentationml.notesSlide+xml"/>
  <Override PartName="/ppt/tags/tag46.xml" ContentType="application/vnd.openxmlformats-officedocument.presentationml.tags+xml"/>
  <Override PartName="/ppt/notesSlides/notesSlide53.xml" ContentType="application/vnd.openxmlformats-officedocument.presentationml.notesSlide+xml"/>
  <Override PartName="/ppt/tags/tag47.xml" ContentType="application/vnd.openxmlformats-officedocument.presentationml.tags+xml"/>
  <Override PartName="/ppt/notesSlides/notesSlide54.xml" ContentType="application/vnd.openxmlformats-officedocument.presentationml.notesSlide+xml"/>
  <Override PartName="/ppt/tags/tag48.xml" ContentType="application/vnd.openxmlformats-officedocument.presentationml.tags+xml"/>
  <Override PartName="/ppt/notesSlides/notesSlide55.xml" ContentType="application/vnd.openxmlformats-officedocument.presentationml.notesSlide+xml"/>
  <Override PartName="/ppt/tags/tag49.xml" ContentType="application/vnd.openxmlformats-officedocument.presentationml.tags+xml"/>
  <Override PartName="/ppt/notesSlides/notesSlide56.xml" ContentType="application/vnd.openxmlformats-officedocument.presentationml.notesSlide+xml"/>
  <Override PartName="/ppt/tags/tag50.xml" ContentType="application/vnd.openxmlformats-officedocument.presentationml.tags+xml"/>
  <Override PartName="/ppt/notesSlides/notesSlide57.xml" ContentType="application/vnd.openxmlformats-officedocument.presentationml.notesSlide+xml"/>
  <Override PartName="/ppt/tags/tag51.xml" ContentType="application/vnd.openxmlformats-officedocument.presentationml.tags+xml"/>
  <Override PartName="/ppt/notesSlides/notesSlide58.xml" ContentType="application/vnd.openxmlformats-officedocument.presentationml.notesSlide+xml"/>
  <Override PartName="/ppt/tags/tag52.xml" ContentType="application/vnd.openxmlformats-officedocument.presentationml.tags+xml"/>
  <Override PartName="/ppt/notesSlides/notesSlide59.xml" ContentType="application/vnd.openxmlformats-officedocument.presentationml.notesSlide+xml"/>
  <Override PartName="/ppt/tags/tag53.xml" ContentType="application/vnd.openxmlformats-officedocument.presentationml.tags+xml"/>
  <Override PartName="/ppt/notesSlides/notesSlide60.xml" ContentType="application/vnd.openxmlformats-officedocument.presentationml.notesSlide+xml"/>
  <Override PartName="/ppt/tags/tag54.xml" ContentType="application/vnd.openxmlformats-officedocument.presentationml.tags+xml"/>
  <Override PartName="/ppt/notesSlides/notesSlide61.xml" ContentType="application/vnd.openxmlformats-officedocument.presentationml.notesSlide+xml"/>
  <Override PartName="/ppt/tags/tag55.xml" ContentType="application/vnd.openxmlformats-officedocument.presentationml.tags+xml"/>
  <Override PartName="/ppt/notesSlides/notesSlide62.xml" ContentType="application/vnd.openxmlformats-officedocument.presentationml.notesSlide+xml"/>
  <Override PartName="/ppt/tags/tag56.xml" ContentType="application/vnd.openxmlformats-officedocument.presentationml.tags+xml"/>
  <Override PartName="/ppt/notesSlides/notesSlide63.xml" ContentType="application/vnd.openxmlformats-officedocument.presentationml.notesSlide+xml"/>
  <Override PartName="/ppt/tags/tag57.xml" ContentType="application/vnd.openxmlformats-officedocument.presentationml.tags+xml"/>
  <Override PartName="/ppt/notesSlides/notesSlide64.xml" ContentType="application/vnd.openxmlformats-officedocument.presentationml.notesSlide+xml"/>
  <Override PartName="/ppt/tags/tag58.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59.xml" ContentType="application/vnd.openxmlformats-officedocument.presentationml.tags+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89" r:id="rId2"/>
    <p:sldId id="401" r:id="rId3"/>
    <p:sldId id="402" r:id="rId4"/>
    <p:sldId id="445" r:id="rId5"/>
    <p:sldId id="528" r:id="rId6"/>
    <p:sldId id="529" r:id="rId7"/>
    <p:sldId id="407" r:id="rId8"/>
    <p:sldId id="313" r:id="rId9"/>
    <p:sldId id="450" r:id="rId10"/>
    <p:sldId id="427" r:id="rId11"/>
    <p:sldId id="428" r:id="rId12"/>
    <p:sldId id="530" r:id="rId13"/>
    <p:sldId id="531" r:id="rId14"/>
    <p:sldId id="429" r:id="rId15"/>
    <p:sldId id="532" r:id="rId16"/>
    <p:sldId id="439" r:id="rId17"/>
    <p:sldId id="442" r:id="rId18"/>
    <p:sldId id="441" r:id="rId19"/>
    <p:sldId id="443" r:id="rId20"/>
    <p:sldId id="418" r:id="rId21"/>
    <p:sldId id="419" r:id="rId22"/>
    <p:sldId id="420" r:id="rId23"/>
    <p:sldId id="421" r:id="rId24"/>
    <p:sldId id="422" r:id="rId25"/>
    <p:sldId id="423" r:id="rId26"/>
    <p:sldId id="444" r:id="rId27"/>
    <p:sldId id="461" r:id="rId28"/>
    <p:sldId id="508" r:id="rId29"/>
    <p:sldId id="506" r:id="rId30"/>
    <p:sldId id="507" r:id="rId31"/>
    <p:sldId id="515" r:id="rId32"/>
    <p:sldId id="509" r:id="rId33"/>
    <p:sldId id="475" r:id="rId34"/>
    <p:sldId id="520" r:id="rId35"/>
    <p:sldId id="521" r:id="rId36"/>
    <p:sldId id="478" r:id="rId37"/>
    <p:sldId id="479" r:id="rId38"/>
    <p:sldId id="480" r:id="rId39"/>
    <p:sldId id="481" r:id="rId40"/>
    <p:sldId id="482" r:id="rId41"/>
    <p:sldId id="483" r:id="rId42"/>
    <p:sldId id="522" r:id="rId43"/>
    <p:sldId id="523" r:id="rId44"/>
    <p:sldId id="524" r:id="rId45"/>
    <p:sldId id="487" r:id="rId46"/>
    <p:sldId id="488" r:id="rId47"/>
    <p:sldId id="489" r:id="rId48"/>
    <p:sldId id="525" r:id="rId49"/>
    <p:sldId id="526" r:id="rId50"/>
    <p:sldId id="527" r:id="rId51"/>
    <p:sldId id="462" r:id="rId52"/>
    <p:sldId id="463" r:id="rId53"/>
    <p:sldId id="464" r:id="rId54"/>
    <p:sldId id="466" r:id="rId55"/>
    <p:sldId id="465" r:id="rId56"/>
    <p:sldId id="468" r:id="rId57"/>
    <p:sldId id="469" r:id="rId58"/>
    <p:sldId id="467" r:id="rId59"/>
    <p:sldId id="470" r:id="rId60"/>
    <p:sldId id="471" r:id="rId61"/>
    <p:sldId id="533" r:id="rId62"/>
    <p:sldId id="477" r:id="rId63"/>
    <p:sldId id="472" r:id="rId64"/>
    <p:sldId id="476" r:id="rId65"/>
    <p:sldId id="345" r:id="rId66"/>
    <p:sldId id="519" r:id="rId67"/>
    <p:sldId id="37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9" clrIdx="1">
    <p:extLst>
      <p:ext uri="{19B8F6BF-5375-455C-9EA6-DF929625EA0E}">
        <p15:presenceInfo xmlns:p15="http://schemas.microsoft.com/office/powerpoint/2012/main" userId="S-1-5-21-1407069837-2091007605-538272213-28211697" providerId="AD"/>
      </p:ext>
    </p:extLst>
  </p:cmAuthor>
  <p:cmAuthor id="3" name="Microsoft Office User" initials="MOU" lastIdx="6"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84" autoAdjust="0"/>
    <p:restoredTop sz="51528" autoAdjust="0"/>
  </p:normalViewPr>
  <p:slideViewPr>
    <p:cSldViewPr snapToGrid="0" snapToObjects="1">
      <p:cViewPr varScale="1">
        <p:scale>
          <a:sx n="35" d="100"/>
          <a:sy n="35" d="100"/>
        </p:scale>
        <p:origin x="176" y="360"/>
      </p:cViewPr>
      <p:guideLst/>
    </p:cSldViewPr>
  </p:slideViewPr>
  <p:notesTextViewPr>
    <p:cViewPr>
      <p:scale>
        <a:sx n="3" d="2"/>
        <a:sy n="3" d="2"/>
      </p:scale>
      <p:origin x="0" y="0"/>
    </p:cViewPr>
  </p:notesTextViewPr>
  <p:notesViewPr>
    <p:cSldViewPr snapToGrid="0" snapToObjects="1">
      <p:cViewPr>
        <p:scale>
          <a:sx n="76" d="100"/>
          <a:sy n="76" d="100"/>
        </p:scale>
        <p:origin x="856" y="-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192AA1-A43C-485E-8896-4C8190D8F04D}" type="doc">
      <dgm:prSet loTypeId="urn:microsoft.com/office/officeart/2005/8/layout/gear1" loCatId="cycle" qsTypeId="urn:microsoft.com/office/officeart/2005/8/quickstyle/simple2" qsCatId="simple" csTypeId="urn:microsoft.com/office/officeart/2005/8/colors/colorful1" csCatId="colorful" phldr="1"/>
      <dgm:spPr/>
    </dgm:pt>
    <dgm:pt modelId="{6D0E67BB-8B64-4559-96B1-5A425206BD43}">
      <dgm:prSet phldrT="[Text]" custT="1"/>
      <dgm:spPr>
        <a:effectLst>
          <a:outerShdw blurRad="152400" dist="88900" dir="2760000" rotWithShape="0">
            <a:srgbClr val="000000">
              <a:alpha val="38000"/>
            </a:srgbClr>
          </a:outerShdw>
        </a:effectLst>
      </dgm:spPr>
      <dgm:t>
        <a:bodyPr/>
        <a:lstStyle/>
        <a:p>
          <a:r>
            <a:rPr lang="en-US" sz="2400" b="1" i="0" dirty="0">
              <a:latin typeface="Amazon Ember" panose="020B0603020204020204" pitchFamily="34" charset="0"/>
              <a:ea typeface="Amazon Ember" panose="020B0603020204020204" pitchFamily="34" charset="0"/>
              <a:cs typeface="Amazon Ember" panose="020B0603020204020204" pitchFamily="34" charset="0"/>
            </a:rPr>
            <a:t>Monitor + Improve</a:t>
          </a:r>
        </a:p>
      </dgm:t>
    </dgm:pt>
    <dgm:pt modelId="{C57C7E8E-1843-47E0-86E6-4B10737EDCF6}" type="parTrans" cxnId="{FAE21A45-1F5F-4F74-9C0C-E3ADE3D837E2}">
      <dgm:prSet/>
      <dgm:spPr/>
      <dgm:t>
        <a:bodyPr/>
        <a:lstStyle/>
        <a:p>
          <a:endParaRPr lang="en-US"/>
        </a:p>
      </dgm:t>
    </dgm:pt>
    <dgm:pt modelId="{98EF0ABD-A814-4067-97C7-1186AD1BB963}" type="sibTrans" cxnId="{FAE21A45-1F5F-4F74-9C0C-E3ADE3D837E2}">
      <dgm:prSet/>
      <dgm:spPr/>
      <dgm:t>
        <a:bodyPr/>
        <a:lstStyle/>
        <a:p>
          <a:endParaRPr lang="en-US"/>
        </a:p>
      </dgm:t>
    </dgm:pt>
    <dgm:pt modelId="{30B52937-2253-4956-A009-D473D18C9617}">
      <dgm:prSet phldrT="[Text]" custT="1"/>
      <dgm:spPr>
        <a:solidFill>
          <a:schemeClr val="accent1"/>
        </a:solidFill>
        <a:effectLst>
          <a:outerShdw blurRad="152400" dist="88900" dir="2760000" rotWithShape="0">
            <a:srgbClr val="000000">
              <a:alpha val="38000"/>
            </a:srgbClr>
          </a:outerShdw>
        </a:effectLst>
      </dgm:spPr>
      <dgm:t>
        <a:bodyPr/>
        <a:lstStyle/>
        <a:p>
          <a:r>
            <a:rPr lang="en-US" sz="2400" b="1" i="0" dirty="0">
              <a:latin typeface="Amazon Ember" panose="020B0603020204020204" pitchFamily="34" charset="0"/>
              <a:ea typeface="Amazon Ember" panose="020B0603020204020204" pitchFamily="34" charset="0"/>
              <a:cs typeface="Amazon Ember" panose="020B0603020204020204" pitchFamily="34" charset="0"/>
            </a:rPr>
            <a:t>Pricing Types</a:t>
          </a:r>
        </a:p>
        <a:p>
          <a:r>
            <a:rPr lang="en-US" sz="2400" b="1" i="0" dirty="0">
              <a:latin typeface="Amazon Ember" panose="020B0603020204020204" pitchFamily="34" charset="0"/>
              <a:ea typeface="Amazon Ember" panose="020B0603020204020204" pitchFamily="34" charset="0"/>
              <a:cs typeface="Amazon Ember" panose="020B0603020204020204" pitchFamily="34" charset="0"/>
            </a:rPr>
            <a:t>&amp; RIs</a:t>
          </a:r>
        </a:p>
      </dgm:t>
    </dgm:pt>
    <dgm:pt modelId="{CD9AFB8A-2DD5-4DFD-ACE3-DAEB96427DB8}" type="parTrans" cxnId="{A612C0B7-80F1-4325-97CE-8022F7447C95}">
      <dgm:prSet/>
      <dgm:spPr/>
      <dgm:t>
        <a:bodyPr/>
        <a:lstStyle/>
        <a:p>
          <a:endParaRPr lang="en-US"/>
        </a:p>
      </dgm:t>
    </dgm:pt>
    <dgm:pt modelId="{6FA4C025-DCE5-4303-85AC-E108EBB365BE}" type="sibTrans" cxnId="{A612C0B7-80F1-4325-97CE-8022F7447C95}">
      <dgm:prSet/>
      <dgm:spPr>
        <a:solidFill>
          <a:schemeClr val="accent1"/>
        </a:solidFill>
      </dgm:spPr>
      <dgm:t>
        <a:bodyPr/>
        <a:lstStyle/>
        <a:p>
          <a:endParaRPr lang="en-US"/>
        </a:p>
      </dgm:t>
    </dgm:pt>
    <dgm:pt modelId="{ADE5B08C-AA94-4327-B1BD-B4FFEDA15A22}">
      <dgm:prSet phldrT="[Text]" custT="1"/>
      <dgm:spPr>
        <a:effectLst>
          <a:outerShdw blurRad="152400" dist="88900" dir="2760000" rotWithShape="0">
            <a:srgbClr val="000000">
              <a:alpha val="38000"/>
            </a:srgbClr>
          </a:outerShdw>
        </a:effectLst>
      </dgm:spPr>
      <dgm:t>
        <a:bodyPr/>
        <a:lstStyle/>
        <a:p>
          <a:r>
            <a:rPr lang="en-US" sz="2400" b="1" i="0" dirty="0">
              <a:latin typeface="Amazon Ember" panose="020B0603020204020204" pitchFamily="34" charset="0"/>
              <a:ea typeface="Amazon Ember" panose="020B0603020204020204" pitchFamily="34" charset="0"/>
              <a:cs typeface="Amazon Ember" panose="020B0603020204020204" pitchFamily="34" charset="0"/>
            </a:rPr>
            <a:t>Auto Scaling</a:t>
          </a:r>
        </a:p>
      </dgm:t>
    </dgm:pt>
    <dgm:pt modelId="{D16657C3-D5C5-4B96-8535-48898591ACD1}" type="parTrans" cxnId="{28612BD2-1725-4E1B-BAB2-686A3E4474DA}">
      <dgm:prSet/>
      <dgm:spPr/>
      <dgm:t>
        <a:bodyPr/>
        <a:lstStyle/>
        <a:p>
          <a:endParaRPr lang="en-US"/>
        </a:p>
      </dgm:t>
    </dgm:pt>
    <dgm:pt modelId="{B3578E66-17EF-4E2B-B6A6-D460907D13E1}" type="sibTrans" cxnId="{28612BD2-1725-4E1B-BAB2-686A3E4474DA}">
      <dgm:prSet/>
      <dgm:spPr/>
      <dgm:t>
        <a:bodyPr/>
        <a:lstStyle/>
        <a:p>
          <a:endParaRPr lang="en-US"/>
        </a:p>
      </dgm:t>
    </dgm:pt>
    <dgm:pt modelId="{5C046C72-6571-4914-B788-392385E5509B}">
      <dgm:prSet phldrT="[Text]"/>
      <dgm:spPr/>
      <dgm:t>
        <a:bodyPr/>
        <a:lstStyle/>
        <a:p>
          <a:endParaRPr lang="en-US" dirty="0"/>
        </a:p>
      </dgm:t>
    </dgm:pt>
    <dgm:pt modelId="{EEBD04C9-647E-45FC-BECF-95C44E8E8D8A}" type="parTrans" cxnId="{248FDBF0-5112-4A10-B6D8-FC537AC59B7A}">
      <dgm:prSet/>
      <dgm:spPr/>
      <dgm:t>
        <a:bodyPr/>
        <a:lstStyle/>
        <a:p>
          <a:endParaRPr lang="en-US"/>
        </a:p>
      </dgm:t>
    </dgm:pt>
    <dgm:pt modelId="{A0B6029A-9028-48D8-8904-EFED6C77B691}" type="sibTrans" cxnId="{248FDBF0-5112-4A10-B6D8-FC537AC59B7A}">
      <dgm:prSet/>
      <dgm:spPr/>
      <dgm:t>
        <a:bodyPr/>
        <a:lstStyle/>
        <a:p>
          <a:endParaRPr lang="en-US"/>
        </a:p>
      </dgm:t>
    </dgm:pt>
    <dgm:pt modelId="{53D8D371-5EEE-4CCA-AB03-243D8876C2B9}" type="pres">
      <dgm:prSet presAssocID="{74192AA1-A43C-485E-8896-4C8190D8F04D}" presName="composite" presStyleCnt="0">
        <dgm:presLayoutVars>
          <dgm:chMax val="3"/>
          <dgm:animLvl val="lvl"/>
          <dgm:resizeHandles val="exact"/>
        </dgm:presLayoutVars>
      </dgm:prSet>
      <dgm:spPr/>
    </dgm:pt>
    <dgm:pt modelId="{16C90132-3F26-4974-A6E9-57A318A17D9F}" type="pres">
      <dgm:prSet presAssocID="{6D0E67BB-8B64-4559-96B1-5A425206BD43}" presName="gear1" presStyleLbl="node1" presStyleIdx="0" presStyleCnt="3" custLinFactNeighborX="-7087" custLinFactNeighborY="506">
        <dgm:presLayoutVars>
          <dgm:chMax val="1"/>
          <dgm:bulletEnabled val="1"/>
        </dgm:presLayoutVars>
      </dgm:prSet>
      <dgm:spPr/>
    </dgm:pt>
    <dgm:pt modelId="{4CD89D97-5964-48BD-A52D-C649D413DAF4}" type="pres">
      <dgm:prSet presAssocID="{6D0E67BB-8B64-4559-96B1-5A425206BD43}" presName="gear1srcNode" presStyleLbl="node1" presStyleIdx="0" presStyleCnt="3"/>
      <dgm:spPr/>
    </dgm:pt>
    <dgm:pt modelId="{80E026AB-5D3E-474B-BA4E-2D2183695ACD}" type="pres">
      <dgm:prSet presAssocID="{6D0E67BB-8B64-4559-96B1-5A425206BD43}" presName="gear1dstNode" presStyleLbl="node1" presStyleIdx="0" presStyleCnt="3"/>
      <dgm:spPr/>
    </dgm:pt>
    <dgm:pt modelId="{071F867C-EDD5-4C93-8C4D-0374C0468015}" type="pres">
      <dgm:prSet presAssocID="{30B52937-2253-4956-A009-D473D18C9617}" presName="gear2" presStyleLbl="node1" presStyleIdx="1" presStyleCnt="3" custScaleX="112230" custScaleY="112230" custLinFactNeighborX="-18779" custLinFactNeighborY="-13868">
        <dgm:presLayoutVars>
          <dgm:chMax val="1"/>
          <dgm:bulletEnabled val="1"/>
        </dgm:presLayoutVars>
      </dgm:prSet>
      <dgm:spPr/>
    </dgm:pt>
    <dgm:pt modelId="{93BA4C7A-6B47-4346-AFAD-F805855E13D5}" type="pres">
      <dgm:prSet presAssocID="{30B52937-2253-4956-A009-D473D18C9617}" presName="gear2srcNode" presStyleLbl="node1" presStyleIdx="1" presStyleCnt="3"/>
      <dgm:spPr/>
    </dgm:pt>
    <dgm:pt modelId="{059F1EDE-2BEC-4429-98B4-C9EE5CCBCC9B}" type="pres">
      <dgm:prSet presAssocID="{30B52937-2253-4956-A009-D473D18C9617}" presName="gear2dstNode" presStyleLbl="node1" presStyleIdx="1" presStyleCnt="3"/>
      <dgm:spPr/>
    </dgm:pt>
    <dgm:pt modelId="{62A5C85A-2381-4098-9CD0-A029AD7182B1}" type="pres">
      <dgm:prSet presAssocID="{ADE5B08C-AA94-4327-B1BD-B4FFEDA15A22}" presName="gear3" presStyleLbl="node1" presStyleIdx="2" presStyleCnt="3" custLinFactNeighborX="7049" custLinFactNeighborY="13114"/>
      <dgm:spPr/>
    </dgm:pt>
    <dgm:pt modelId="{137685EB-5364-4FC0-8FC4-82A4D8ECC6C6}" type="pres">
      <dgm:prSet presAssocID="{ADE5B08C-AA94-4327-B1BD-B4FFEDA15A22}" presName="gear3tx" presStyleLbl="node1" presStyleIdx="2" presStyleCnt="3">
        <dgm:presLayoutVars>
          <dgm:chMax val="1"/>
          <dgm:bulletEnabled val="1"/>
        </dgm:presLayoutVars>
      </dgm:prSet>
      <dgm:spPr/>
    </dgm:pt>
    <dgm:pt modelId="{59F7E9A3-93AB-4271-9B75-F14982B7FE12}" type="pres">
      <dgm:prSet presAssocID="{ADE5B08C-AA94-4327-B1BD-B4FFEDA15A22}" presName="gear3srcNode" presStyleLbl="node1" presStyleIdx="2" presStyleCnt="3"/>
      <dgm:spPr/>
    </dgm:pt>
    <dgm:pt modelId="{AF6AAC2F-A594-4C9A-B9B7-FB870534EE79}" type="pres">
      <dgm:prSet presAssocID="{ADE5B08C-AA94-4327-B1BD-B4FFEDA15A22}" presName="gear3dstNode" presStyleLbl="node1" presStyleIdx="2" presStyleCnt="3"/>
      <dgm:spPr/>
    </dgm:pt>
    <dgm:pt modelId="{2162AB4B-5622-46DA-BFF9-173110437237}" type="pres">
      <dgm:prSet presAssocID="{98EF0ABD-A814-4067-97C7-1186AD1BB963}" presName="connector1" presStyleLbl="sibTrans2D1" presStyleIdx="0" presStyleCnt="3" custAng="934367"/>
      <dgm:spPr/>
    </dgm:pt>
    <dgm:pt modelId="{E61BAB06-83A6-4C50-A5C0-162C06368C67}" type="pres">
      <dgm:prSet presAssocID="{6FA4C025-DCE5-4303-85AC-E108EBB365BE}" presName="connector2" presStyleLbl="sibTrans2D1" presStyleIdx="1" presStyleCnt="3" custLinFactNeighborX="-20048" custLinFactNeighborY="-9529"/>
      <dgm:spPr/>
    </dgm:pt>
    <dgm:pt modelId="{C657D672-B249-42BB-9ADE-6ED1CC569FF6}" type="pres">
      <dgm:prSet presAssocID="{B3578E66-17EF-4E2B-B6A6-D460907D13E1}" presName="connector3" presStyleLbl="sibTrans2D1" presStyleIdx="2" presStyleCnt="3" custAng="1907266" custLinFactNeighborX="6065" custLinFactNeighborY="11029"/>
      <dgm:spPr/>
    </dgm:pt>
  </dgm:ptLst>
  <dgm:cxnLst>
    <dgm:cxn modelId="{A61BF201-75C5-6643-A517-A6A73BCE7628}" type="presOf" srcId="{6D0E67BB-8B64-4559-96B1-5A425206BD43}" destId="{16C90132-3F26-4974-A6E9-57A318A17D9F}" srcOrd="0" destOrd="0" presId="urn:microsoft.com/office/officeart/2005/8/layout/gear1"/>
    <dgm:cxn modelId="{ECE2540D-FAA6-344F-AC71-4041AE303173}" type="presOf" srcId="{74192AA1-A43C-485E-8896-4C8190D8F04D}" destId="{53D8D371-5EEE-4CCA-AB03-243D8876C2B9}" srcOrd="0" destOrd="0" presId="urn:microsoft.com/office/officeart/2005/8/layout/gear1"/>
    <dgm:cxn modelId="{4CD5EF0F-659B-5E48-9E88-4DF0D85E3907}" type="presOf" srcId="{30B52937-2253-4956-A009-D473D18C9617}" destId="{059F1EDE-2BEC-4429-98B4-C9EE5CCBCC9B}" srcOrd="2" destOrd="0" presId="urn:microsoft.com/office/officeart/2005/8/layout/gear1"/>
    <dgm:cxn modelId="{33E7E42F-4D2D-7E4F-8EB5-C8C9865268BB}" type="presOf" srcId="{30B52937-2253-4956-A009-D473D18C9617}" destId="{071F867C-EDD5-4C93-8C4D-0374C0468015}" srcOrd="0" destOrd="0" presId="urn:microsoft.com/office/officeart/2005/8/layout/gear1"/>
    <dgm:cxn modelId="{9CC14D3C-CBC4-064D-A94C-25EF332562AA}" type="presOf" srcId="{ADE5B08C-AA94-4327-B1BD-B4FFEDA15A22}" destId="{137685EB-5364-4FC0-8FC4-82A4D8ECC6C6}" srcOrd="1" destOrd="0" presId="urn:microsoft.com/office/officeart/2005/8/layout/gear1"/>
    <dgm:cxn modelId="{FAE21A45-1F5F-4F74-9C0C-E3ADE3D837E2}" srcId="{74192AA1-A43C-485E-8896-4C8190D8F04D}" destId="{6D0E67BB-8B64-4559-96B1-5A425206BD43}" srcOrd="0" destOrd="0" parTransId="{C57C7E8E-1843-47E0-86E6-4B10737EDCF6}" sibTransId="{98EF0ABD-A814-4067-97C7-1186AD1BB963}"/>
    <dgm:cxn modelId="{2AF4644D-4184-CB4F-AEF9-F0A72AB9100D}" type="presOf" srcId="{6D0E67BB-8B64-4559-96B1-5A425206BD43}" destId="{80E026AB-5D3E-474B-BA4E-2D2183695ACD}" srcOrd="2" destOrd="0" presId="urn:microsoft.com/office/officeart/2005/8/layout/gear1"/>
    <dgm:cxn modelId="{0B85D683-FE73-AF48-8EBD-F138845D7802}" type="presOf" srcId="{30B52937-2253-4956-A009-D473D18C9617}" destId="{93BA4C7A-6B47-4346-AFAD-F805855E13D5}" srcOrd="1" destOrd="0" presId="urn:microsoft.com/office/officeart/2005/8/layout/gear1"/>
    <dgm:cxn modelId="{FDAA809D-042A-B145-9359-7261C60EE104}" type="presOf" srcId="{B3578E66-17EF-4E2B-B6A6-D460907D13E1}" destId="{C657D672-B249-42BB-9ADE-6ED1CC569FF6}" srcOrd="0" destOrd="0" presId="urn:microsoft.com/office/officeart/2005/8/layout/gear1"/>
    <dgm:cxn modelId="{65F2B39D-1726-0045-92B0-FD8C8510E667}" type="presOf" srcId="{6D0E67BB-8B64-4559-96B1-5A425206BD43}" destId="{4CD89D97-5964-48BD-A52D-C649D413DAF4}" srcOrd="1" destOrd="0" presId="urn:microsoft.com/office/officeart/2005/8/layout/gear1"/>
    <dgm:cxn modelId="{BEE00CA2-F01D-784F-98B4-8ECA8D9662A8}" type="presOf" srcId="{6FA4C025-DCE5-4303-85AC-E108EBB365BE}" destId="{E61BAB06-83A6-4C50-A5C0-162C06368C67}" srcOrd="0" destOrd="0" presId="urn:microsoft.com/office/officeart/2005/8/layout/gear1"/>
    <dgm:cxn modelId="{A612C0B7-80F1-4325-97CE-8022F7447C95}" srcId="{74192AA1-A43C-485E-8896-4C8190D8F04D}" destId="{30B52937-2253-4956-A009-D473D18C9617}" srcOrd="1" destOrd="0" parTransId="{CD9AFB8A-2DD5-4DFD-ACE3-DAEB96427DB8}" sibTransId="{6FA4C025-DCE5-4303-85AC-E108EBB365BE}"/>
    <dgm:cxn modelId="{3962B9B8-915C-9C47-B847-53D38EFC842A}" type="presOf" srcId="{ADE5B08C-AA94-4327-B1BD-B4FFEDA15A22}" destId="{AF6AAC2F-A594-4C9A-B9B7-FB870534EE79}" srcOrd="3" destOrd="0" presId="urn:microsoft.com/office/officeart/2005/8/layout/gear1"/>
    <dgm:cxn modelId="{28612BD2-1725-4E1B-BAB2-686A3E4474DA}" srcId="{74192AA1-A43C-485E-8896-4C8190D8F04D}" destId="{ADE5B08C-AA94-4327-B1BD-B4FFEDA15A22}" srcOrd="2" destOrd="0" parTransId="{D16657C3-D5C5-4B96-8535-48898591ACD1}" sibTransId="{B3578E66-17EF-4E2B-B6A6-D460907D13E1}"/>
    <dgm:cxn modelId="{36EDEFDF-2137-5E44-8E6D-39AE833C7B68}" type="presOf" srcId="{98EF0ABD-A814-4067-97C7-1186AD1BB963}" destId="{2162AB4B-5622-46DA-BFF9-173110437237}" srcOrd="0" destOrd="0" presId="urn:microsoft.com/office/officeart/2005/8/layout/gear1"/>
    <dgm:cxn modelId="{EEE3AFE9-5F21-3C40-9085-9A2B9EC64327}" type="presOf" srcId="{ADE5B08C-AA94-4327-B1BD-B4FFEDA15A22}" destId="{59F7E9A3-93AB-4271-9B75-F14982B7FE12}" srcOrd="2" destOrd="0" presId="urn:microsoft.com/office/officeart/2005/8/layout/gear1"/>
    <dgm:cxn modelId="{248FDBF0-5112-4A10-B6D8-FC537AC59B7A}" srcId="{74192AA1-A43C-485E-8896-4C8190D8F04D}" destId="{5C046C72-6571-4914-B788-392385E5509B}" srcOrd="3" destOrd="0" parTransId="{EEBD04C9-647E-45FC-BECF-95C44E8E8D8A}" sibTransId="{A0B6029A-9028-48D8-8904-EFED6C77B691}"/>
    <dgm:cxn modelId="{2B125DF1-96A9-4C44-B478-9565C3841207}" type="presOf" srcId="{ADE5B08C-AA94-4327-B1BD-B4FFEDA15A22}" destId="{62A5C85A-2381-4098-9CD0-A029AD7182B1}" srcOrd="0" destOrd="0" presId="urn:microsoft.com/office/officeart/2005/8/layout/gear1"/>
    <dgm:cxn modelId="{468C780D-B5EE-FF48-978C-984BA92C7942}" type="presParOf" srcId="{53D8D371-5EEE-4CCA-AB03-243D8876C2B9}" destId="{16C90132-3F26-4974-A6E9-57A318A17D9F}" srcOrd="0" destOrd="0" presId="urn:microsoft.com/office/officeart/2005/8/layout/gear1"/>
    <dgm:cxn modelId="{7B8F1E11-74B2-D64E-86D4-105E797AF320}" type="presParOf" srcId="{53D8D371-5EEE-4CCA-AB03-243D8876C2B9}" destId="{4CD89D97-5964-48BD-A52D-C649D413DAF4}" srcOrd="1" destOrd="0" presId="urn:microsoft.com/office/officeart/2005/8/layout/gear1"/>
    <dgm:cxn modelId="{FB81DBA7-E6F3-CE47-AA56-0E9DEED698C5}" type="presParOf" srcId="{53D8D371-5EEE-4CCA-AB03-243D8876C2B9}" destId="{80E026AB-5D3E-474B-BA4E-2D2183695ACD}" srcOrd="2" destOrd="0" presId="urn:microsoft.com/office/officeart/2005/8/layout/gear1"/>
    <dgm:cxn modelId="{81873F60-8A48-B74C-9925-C60175564131}" type="presParOf" srcId="{53D8D371-5EEE-4CCA-AB03-243D8876C2B9}" destId="{071F867C-EDD5-4C93-8C4D-0374C0468015}" srcOrd="3" destOrd="0" presId="urn:microsoft.com/office/officeart/2005/8/layout/gear1"/>
    <dgm:cxn modelId="{3B2F50F8-F45A-6A47-841C-162DCB06A983}" type="presParOf" srcId="{53D8D371-5EEE-4CCA-AB03-243D8876C2B9}" destId="{93BA4C7A-6B47-4346-AFAD-F805855E13D5}" srcOrd="4" destOrd="0" presId="urn:microsoft.com/office/officeart/2005/8/layout/gear1"/>
    <dgm:cxn modelId="{B4342CC1-7CF6-6B4F-A680-C683DD4F7FE7}" type="presParOf" srcId="{53D8D371-5EEE-4CCA-AB03-243D8876C2B9}" destId="{059F1EDE-2BEC-4429-98B4-C9EE5CCBCC9B}" srcOrd="5" destOrd="0" presId="urn:microsoft.com/office/officeart/2005/8/layout/gear1"/>
    <dgm:cxn modelId="{91CF03DE-9762-C64C-815B-4B201D639C51}" type="presParOf" srcId="{53D8D371-5EEE-4CCA-AB03-243D8876C2B9}" destId="{62A5C85A-2381-4098-9CD0-A029AD7182B1}" srcOrd="6" destOrd="0" presId="urn:microsoft.com/office/officeart/2005/8/layout/gear1"/>
    <dgm:cxn modelId="{84579959-0E8B-274E-99FC-A56EF7B5CC40}" type="presParOf" srcId="{53D8D371-5EEE-4CCA-AB03-243D8876C2B9}" destId="{137685EB-5364-4FC0-8FC4-82A4D8ECC6C6}" srcOrd="7" destOrd="0" presId="urn:microsoft.com/office/officeart/2005/8/layout/gear1"/>
    <dgm:cxn modelId="{C1998307-41F1-224D-BC8A-1D25F8EAB4B9}" type="presParOf" srcId="{53D8D371-5EEE-4CCA-AB03-243D8876C2B9}" destId="{59F7E9A3-93AB-4271-9B75-F14982B7FE12}" srcOrd="8" destOrd="0" presId="urn:microsoft.com/office/officeart/2005/8/layout/gear1"/>
    <dgm:cxn modelId="{A21DE527-9512-864A-8170-8CAD7CEAE09E}" type="presParOf" srcId="{53D8D371-5EEE-4CCA-AB03-243D8876C2B9}" destId="{AF6AAC2F-A594-4C9A-B9B7-FB870534EE79}" srcOrd="9" destOrd="0" presId="urn:microsoft.com/office/officeart/2005/8/layout/gear1"/>
    <dgm:cxn modelId="{7B604509-07EE-584D-B841-D97E72B509EA}" type="presParOf" srcId="{53D8D371-5EEE-4CCA-AB03-243D8876C2B9}" destId="{2162AB4B-5622-46DA-BFF9-173110437237}" srcOrd="10" destOrd="0" presId="urn:microsoft.com/office/officeart/2005/8/layout/gear1"/>
    <dgm:cxn modelId="{79E640A1-0CBE-CE46-9DA6-222FA2A9B269}" type="presParOf" srcId="{53D8D371-5EEE-4CCA-AB03-243D8876C2B9}" destId="{E61BAB06-83A6-4C50-A5C0-162C06368C67}" srcOrd="11" destOrd="0" presId="urn:microsoft.com/office/officeart/2005/8/layout/gear1"/>
    <dgm:cxn modelId="{0D1C1519-4D5A-3B48-A880-41E969403D07}" type="presParOf" srcId="{53D8D371-5EEE-4CCA-AB03-243D8876C2B9}" destId="{C657D672-B249-42BB-9ADE-6ED1CC569FF6}"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90132-3F26-4974-A6E9-57A318A17D9F}">
      <dsp:nvSpPr>
        <dsp:cNvPr id="0" name=""/>
        <dsp:cNvSpPr/>
      </dsp:nvSpPr>
      <dsp:spPr>
        <a:xfrm>
          <a:off x="3458728" y="2354580"/>
          <a:ext cx="2877820" cy="2877820"/>
        </a:xfrm>
        <a:prstGeom prst="gear9">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a:outerShdw blurRad="152400" dist="88900" dir="276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Monitor + Improve</a:t>
          </a:r>
        </a:p>
      </dsp:txBody>
      <dsp:txXfrm>
        <a:off x="4037298" y="3028696"/>
        <a:ext cx="1720680" cy="1479259"/>
      </dsp:txXfrm>
    </dsp:sp>
    <dsp:sp modelId="{071F867C-EDD5-4C93-8C4D-0374C0468015}">
      <dsp:nvSpPr>
        <dsp:cNvPr id="0" name=""/>
        <dsp:cNvSpPr/>
      </dsp:nvSpPr>
      <dsp:spPr>
        <a:xfrm>
          <a:off x="1467290" y="1256131"/>
          <a:ext cx="2348929" cy="2348929"/>
        </a:xfrm>
        <a:prstGeom prst="gear6">
          <a:avLst/>
        </a:prstGeom>
        <a:solidFill>
          <a:schemeClr val="accent1"/>
        </a:solidFill>
        <a:ln w="19050" cap="flat" cmpd="sng" algn="ctr">
          <a:solidFill>
            <a:schemeClr val="lt1">
              <a:hueOff val="0"/>
              <a:satOff val="0"/>
              <a:lumOff val="0"/>
              <a:alphaOff val="0"/>
            </a:schemeClr>
          </a:solidFill>
          <a:prstDash val="solid"/>
          <a:miter lim="800000"/>
        </a:ln>
        <a:effectLst>
          <a:outerShdw blurRad="152400" dist="88900" dir="276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Pricing Types</a:t>
          </a:r>
        </a:p>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&amp; RIs</a:t>
          </a:r>
        </a:p>
      </dsp:txBody>
      <dsp:txXfrm>
        <a:off x="2058640" y="1851055"/>
        <a:ext cx="1166229" cy="1159081"/>
      </dsp:txXfrm>
    </dsp:sp>
    <dsp:sp modelId="{62A5C85A-2381-4098-9CD0-A029AD7182B1}">
      <dsp:nvSpPr>
        <dsp:cNvPr id="0" name=""/>
        <dsp:cNvSpPr/>
      </dsp:nvSpPr>
      <dsp:spPr>
        <a:xfrm rot="20700000">
          <a:off x="3337622" y="559804"/>
          <a:ext cx="2050673" cy="2050673"/>
        </a:xfrm>
        <a:prstGeom prst="gear6">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a:outerShdw blurRad="152400" dist="88900" dir="276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mazon Ember" panose="020B0603020204020204" pitchFamily="34" charset="0"/>
              <a:ea typeface="Amazon Ember" panose="020B0603020204020204" pitchFamily="34" charset="0"/>
              <a:cs typeface="Amazon Ember" panose="020B0603020204020204" pitchFamily="34" charset="0"/>
            </a:rPr>
            <a:t>Auto Scaling</a:t>
          </a:r>
        </a:p>
      </dsp:txBody>
      <dsp:txXfrm rot="-20700000">
        <a:off x="3787395" y="1009576"/>
        <a:ext cx="1151128" cy="1151128"/>
      </dsp:txXfrm>
    </dsp:sp>
    <dsp:sp modelId="{2162AB4B-5622-46DA-BFF9-173110437237}">
      <dsp:nvSpPr>
        <dsp:cNvPr id="0" name=""/>
        <dsp:cNvSpPr/>
      </dsp:nvSpPr>
      <dsp:spPr>
        <a:xfrm rot="934367">
          <a:off x="3452959" y="1913714"/>
          <a:ext cx="3683609" cy="3683609"/>
        </a:xfrm>
        <a:prstGeom prst="circularArrow">
          <a:avLst>
            <a:gd name="adj1" fmla="val 4687"/>
            <a:gd name="adj2" fmla="val 299029"/>
            <a:gd name="adj3" fmla="val 2536411"/>
            <a:gd name="adj4" fmla="val 15818334"/>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61BAB06-83A6-4C50-A5C0-162C06368C67}">
      <dsp:nvSpPr>
        <dsp:cNvPr id="0" name=""/>
        <dsp:cNvSpPr/>
      </dsp:nvSpPr>
      <dsp:spPr>
        <a:xfrm>
          <a:off x="1081093" y="951788"/>
          <a:ext cx="2676372" cy="2676372"/>
        </a:xfrm>
        <a:prstGeom prst="leftCircularArrow">
          <a:avLst>
            <a:gd name="adj1" fmla="val 6452"/>
            <a:gd name="adj2" fmla="val 429999"/>
            <a:gd name="adj3" fmla="val 10489124"/>
            <a:gd name="adj4" fmla="val 14837806"/>
            <a:gd name="adj5" fmla="val 7527"/>
          </a:avLst>
        </a:prstGeom>
        <a:solidFill>
          <a:schemeClr val="accent1"/>
        </a:solidFill>
        <a:ln>
          <a:noFill/>
        </a:ln>
        <a:effectLst/>
      </dsp:spPr>
      <dsp:style>
        <a:lnRef idx="0">
          <a:scrgbClr r="0" g="0" b="0"/>
        </a:lnRef>
        <a:fillRef idx="1">
          <a:scrgbClr r="0" g="0" b="0"/>
        </a:fillRef>
        <a:effectRef idx="1">
          <a:scrgbClr r="0" g="0" b="0"/>
        </a:effectRef>
        <a:fontRef idx="minor">
          <a:schemeClr val="lt1"/>
        </a:fontRef>
      </dsp:style>
    </dsp:sp>
    <dsp:sp modelId="{C657D672-B249-42BB-9ADE-6ED1CC569FF6}">
      <dsp:nvSpPr>
        <dsp:cNvPr id="0" name=""/>
        <dsp:cNvSpPr/>
      </dsp:nvSpPr>
      <dsp:spPr>
        <a:xfrm rot="1907266">
          <a:off x="2861257" y="95069"/>
          <a:ext cx="2885668" cy="2885668"/>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7/31/18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7/31/18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AWSEC2/latest/UserGuide/instance-typ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WSEC2/latest/UserGuide/AMIs.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docs.aws.amazon.com/AWSEC2/latest/UserGuide/EBSVolumeTypes.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aws.amazon.com/AmazonCloudWatch/latest/monitoring/cloudwatch_concepts.html#Metric"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aws.amazon.com/premiumsupport/trustedadvisor"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aws.amazon.com/aws-cost-management/aws-cost-explore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aws.amazon.com/lambda/"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products/comput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ws.amazon.com/elasticbeanstalk/"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2, Section 1 </a:t>
            </a:r>
            <a:r>
              <a:rPr lang="en-US" sz="1100" dirty="0"/>
              <a:t>– AWS Core Services – Compute.</a:t>
            </a:r>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200" kern="1200" dirty="0">
                <a:solidFill>
                  <a:schemeClr val="tx1"/>
                </a:solidFill>
                <a:effectLst/>
                <a:latin typeface="+mn-lt"/>
                <a:ea typeface="+mn-ea"/>
                <a:cs typeface="+mn-cs"/>
              </a:rPr>
              <a:t>Amazon EC2 is essentially a computer in the cloud, offering virtual computing environments, so virtually anything you can do with a server, you can do with an </a:t>
            </a:r>
            <a:r>
              <a:rPr lang="en-US" sz="1200" b="1" kern="1200" dirty="0">
                <a:solidFill>
                  <a:schemeClr val="tx1"/>
                </a:solidFill>
                <a:effectLst/>
                <a:latin typeface="+mn-lt"/>
                <a:ea typeface="+mn-ea"/>
                <a:cs typeface="+mn-cs"/>
              </a:rPr>
              <a:t>Amazon EC2 instance</a:t>
            </a:r>
            <a:r>
              <a:rPr lang="en-US" sz="1200" kern="1200" dirty="0">
                <a:solidFill>
                  <a:schemeClr val="tx1"/>
                </a:solidFill>
                <a:effectLst/>
                <a:latin typeface="+mn-lt"/>
                <a:ea typeface="+mn-ea"/>
                <a:cs typeface="+mn-cs"/>
              </a:rPr>
              <a:t>. When combined with the other services from AWS, with which Amazon EC2 is optimized to work, it enables you to do even more!</a:t>
            </a:r>
          </a:p>
          <a:p>
            <a:endParaRPr lang="en-US" sz="1100" kern="1200" dirty="0">
              <a:solidFill>
                <a:schemeClr val="tx1"/>
              </a:solidFill>
              <a:effectLst/>
              <a:ea typeface="+mn-ea"/>
            </a:endParaRPr>
          </a:p>
          <a:p>
            <a:pPr marL="171450" indent="-171450">
              <a:buFont typeface="Arial" panose="020B0604020202020204" pitchFamily="34" charset="0"/>
              <a:buChar char="•"/>
            </a:pPr>
            <a:r>
              <a:rPr lang="en-US" sz="1100" kern="1200" dirty="0">
                <a:solidFill>
                  <a:schemeClr val="tx1"/>
                </a:solidFill>
                <a:effectLst/>
                <a:ea typeface="+mn-ea"/>
              </a:rPr>
              <a:t>Most server operating systems are supported: Windows 2003, 2008, and 2012, Red Hat, SUSE, Ubuntu, and Amazon Linux.</a:t>
            </a:r>
          </a:p>
          <a:p>
            <a:pPr marL="171450" indent="-171450">
              <a:buFont typeface="Arial" panose="020B0604020202020204" pitchFamily="34" charset="0"/>
              <a:buChar char="•"/>
            </a:pPr>
            <a:r>
              <a:rPr lang="en-US" sz="1100" kern="1200" dirty="0">
                <a:solidFill>
                  <a:schemeClr val="tx1"/>
                </a:solidFill>
                <a:effectLst/>
                <a:ea typeface="+mn-ea"/>
              </a:rPr>
              <a:t>You can create, save, and reuse images of your servers at any time with a few clicks or a simple API call. These images are referred to as </a:t>
            </a:r>
            <a:r>
              <a:rPr lang="en-US" sz="1100" b="1" kern="1200" dirty="0">
                <a:solidFill>
                  <a:schemeClr val="tx1"/>
                </a:solidFill>
                <a:effectLst/>
                <a:ea typeface="+mn-ea"/>
              </a:rPr>
              <a:t>Amazon Machine Images</a:t>
            </a:r>
            <a:r>
              <a:rPr lang="en-US" sz="1100" b="1" kern="1200" baseline="0" dirty="0">
                <a:solidFill>
                  <a:schemeClr val="tx1"/>
                </a:solidFill>
                <a:effectLst/>
                <a:ea typeface="+mn-ea"/>
              </a:rPr>
              <a:t> (AMIs) </a:t>
            </a:r>
            <a:r>
              <a:rPr lang="en-US" sz="1100" kern="1200" dirty="0">
                <a:solidFill>
                  <a:schemeClr val="tx1"/>
                </a:solidFill>
                <a:effectLst/>
                <a:ea typeface="+mn-ea"/>
              </a:rPr>
              <a:t>and can be reused to launch instances in the future.</a:t>
            </a:r>
            <a:endParaRPr lang="en-US" sz="1100" dirty="0"/>
          </a:p>
          <a:p>
            <a:pPr marL="171450" indent="-171450">
              <a:buFont typeface="Arial" panose="020B0604020202020204" pitchFamily="34" charset="0"/>
              <a:buChar char="•"/>
            </a:pPr>
            <a:r>
              <a:rPr lang="en-US" sz="1100" dirty="0"/>
              <a:t>You can launch one instance or an entire fleet of instances with a few clicks or a simple API call.</a:t>
            </a:r>
          </a:p>
          <a:p>
            <a:pPr marL="171450" indent="-171450">
              <a:buFont typeface="Arial" panose="020B0604020202020204" pitchFamily="34" charset="0"/>
              <a:buChar char="•"/>
            </a:pPr>
            <a:r>
              <a:rPr lang="en-US" sz="1100" dirty="0"/>
              <a:t>Add more instances when you need them; terminate them when you do not.</a:t>
            </a:r>
          </a:p>
          <a:p>
            <a:pPr marL="171450" indent="-171450">
              <a:buFont typeface="Arial" panose="020B0604020202020204" pitchFamily="34" charset="0"/>
              <a:buChar char="•"/>
            </a:pPr>
            <a:r>
              <a:rPr lang="en-US" sz="1100" dirty="0"/>
              <a:t>Amazon EC2 instances in Amazon VPC now offer native support for the IPv6 protocol. IPv6 can be enabled for existing and new VPCs through the AWS Management Console, Software Development Kit, and Command Line Interface. </a:t>
            </a:r>
          </a:p>
          <a:p>
            <a:pPr marL="171450" indent="-171450">
              <a:buFont typeface="Arial" panose="020B0604020202020204" pitchFamily="34" charset="0"/>
              <a:buChar char="•"/>
            </a:pPr>
            <a:r>
              <a:rPr lang="en-US" sz="1100" dirty="0"/>
              <a:t>Use security groups to control traffic to and from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Choose from instance types optimized for compute, memory, storage, accelerated computing and general purpose. Each instance type has a variety of sizes. </a:t>
            </a:r>
          </a:p>
          <a:p>
            <a:endParaRPr lang="en-US" sz="1100" dirty="0"/>
          </a:p>
          <a:p>
            <a:r>
              <a:rPr lang="en-US" sz="1100" kern="1200" dirty="0">
                <a:solidFill>
                  <a:schemeClr val="tx1"/>
                </a:solidFill>
                <a:effectLst/>
                <a:ea typeface="+mn-ea"/>
              </a:rPr>
              <a:t>To learn more about instance types, selec</a:t>
            </a:r>
            <a:r>
              <a:rPr lang="en-US" sz="1100" dirty="0"/>
              <a:t>t the link.</a:t>
            </a:r>
            <a:r>
              <a:rPr lang="en-US" sz="1100" kern="1200" dirty="0">
                <a:solidFill>
                  <a:schemeClr val="tx1"/>
                </a:solidFill>
                <a:effectLst/>
                <a:ea typeface="+mn-ea"/>
              </a:rPr>
              <a:t> </a:t>
            </a:r>
            <a:r>
              <a:rPr lang="en-US" sz="1100" kern="1200" dirty="0">
                <a:solidFill>
                  <a:schemeClr val="tx1"/>
                </a:solidFill>
                <a:effectLst/>
                <a:ea typeface="+mn-ea"/>
                <a:hlinkClick r:id="rId3"/>
              </a:rPr>
              <a:t>https://docs.aws.amazon.com/AWSEC2/latest/UserGuide/instance-types.html</a:t>
            </a:r>
            <a:r>
              <a:rPr lang="en-US" sz="1100" dirty="0"/>
              <a:t>.</a:t>
            </a:r>
            <a:endParaRPr lang="en-US" sz="1100" kern="1200" dirty="0">
              <a:solidFill>
                <a:schemeClr val="tx1"/>
              </a:solidFill>
              <a:effectLst/>
              <a:ea typeface="+mn-ea"/>
            </a:endParaRPr>
          </a:p>
        </p:txBody>
      </p:sp>
    </p:spTree>
    <p:extLst>
      <p:ext uri="{BB962C8B-B14F-4D97-AF65-F5344CB8AC3E}">
        <p14:creationId xmlns:p14="http://schemas.microsoft.com/office/powerpoint/2010/main" val="641250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defRPr/>
            </a:pPr>
            <a:r>
              <a:rPr lang="en-US" sz="1100" dirty="0">
                <a:cs typeface="Arial" panose="020B0604020202020204" pitchFamily="34" charset="0"/>
              </a:rPr>
              <a:t>AWS has a wide variety of Amazon EC2 compute instances and choosing the right instance type matters. AWS uses Intel Xeon processors, providing customers with high performance and value.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cs typeface="Arial" panose="020B0604020202020204" pitchFamily="34" charset="0"/>
            </a:endParaRPr>
          </a:p>
          <a:p>
            <a:r>
              <a:rPr lang="en-US" sz="1100" dirty="0"/>
              <a:t>There are two key dimensions of new instances that are controlled by the instance type and Amazon Machine Image (AMI) for images launched on AWS. This includes:</a:t>
            </a:r>
          </a:p>
          <a:p>
            <a:pPr marL="228600" indent="-228600">
              <a:buFont typeface="+mj-lt"/>
              <a:buAutoNum type="arabicPeriod"/>
            </a:pPr>
            <a:r>
              <a:rPr lang="en-US" sz="1100" dirty="0"/>
              <a:t>Amount of virtual hardware dedicated to the instance</a:t>
            </a:r>
          </a:p>
          <a:p>
            <a:pPr marL="228600" indent="-228600">
              <a:buFont typeface="+mj-lt"/>
              <a:buAutoNum type="arabicPeriod"/>
            </a:pPr>
            <a:r>
              <a:rPr lang="en-US" sz="1100" dirty="0"/>
              <a:t>Software loaded on the instance</a:t>
            </a:r>
            <a:endParaRPr lang="en-US" sz="1100" dirty="0">
              <a:cs typeface="Arial" panose="020B0604020202020204" pitchFamily="34" charset="0"/>
            </a:endParaRPr>
          </a:p>
          <a:p>
            <a:endParaRPr lang="en-US" sz="1100" dirty="0">
              <a:cs typeface="Arial" panose="020B0604020202020204" pitchFamily="34" charset="0"/>
            </a:endParaRPr>
          </a:p>
          <a:p>
            <a:r>
              <a:rPr lang="en-US" sz="1100" dirty="0">
                <a:cs typeface="Arial" panose="020B0604020202020204" pitchFamily="34" charset="0"/>
              </a:rPr>
              <a:t>Each instance type or family is optimized</a:t>
            </a:r>
            <a:r>
              <a:rPr lang="en-US" sz="1100" baseline="0" dirty="0">
                <a:cs typeface="Arial" panose="020B0604020202020204" pitchFamily="34" charset="0"/>
              </a:rPr>
              <a:t> for different workloads or use cases. Within each type or family, there are multiple sizes: Large, XLarge, 2XLarge, etc. </a:t>
            </a:r>
          </a:p>
          <a:p>
            <a:endParaRPr lang="en-US" sz="1100" baseline="0" dirty="0">
              <a:cs typeface="Arial" panose="020B0604020202020204" pitchFamily="34" charset="0"/>
            </a:endParaRPr>
          </a:p>
          <a:p>
            <a:r>
              <a:rPr lang="en-US" sz="1100" baseline="0" dirty="0">
                <a:cs typeface="Arial" panose="020B0604020202020204" pitchFamily="34" charset="0"/>
              </a:rPr>
              <a:t>When you choose your instance type, consider the several different attributes of each family; such as number of cores, amount of memory, amount and type of storage, network performance, and CPU technologies. Larger instances are better for workloads that scale. </a:t>
            </a:r>
          </a:p>
        </p:txBody>
      </p:sp>
    </p:spTree>
    <p:extLst>
      <p:ext uri="{BB962C8B-B14F-4D97-AF65-F5344CB8AC3E}">
        <p14:creationId xmlns:p14="http://schemas.microsoft.com/office/powerpoint/2010/main" val="3565568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200" kern="1200" dirty="0">
                <a:solidFill>
                  <a:schemeClr val="tx1"/>
                </a:solidFill>
                <a:effectLst/>
                <a:latin typeface="+mn-lt"/>
                <a:ea typeface="+mn-ea"/>
                <a:cs typeface="+mn-cs"/>
              </a:rPr>
              <a:t>An </a:t>
            </a:r>
            <a:r>
              <a:rPr lang="en-US" sz="1200" b="1" kern="1200" dirty="0">
                <a:solidFill>
                  <a:schemeClr val="tx1"/>
                </a:solidFill>
                <a:effectLst/>
                <a:latin typeface="+mn-lt"/>
                <a:ea typeface="+mn-ea"/>
                <a:cs typeface="+mn-cs"/>
              </a:rPr>
              <a:t>AMI</a:t>
            </a:r>
            <a:r>
              <a:rPr lang="en-US" sz="1200" kern="1200" dirty="0">
                <a:solidFill>
                  <a:schemeClr val="tx1"/>
                </a:solidFill>
                <a:effectLst/>
                <a:latin typeface="+mn-lt"/>
                <a:ea typeface="+mn-ea"/>
                <a:cs typeface="+mn-cs"/>
              </a:rPr>
              <a:t> is a template that contains a software configuration that will be on an instance when it is launched. For example, an operating system and its configuration, the initial state of any patches, and an application server or software applications. From an AMI, you launch an instance, which is a copy of the AMI running as a virtual server in the cloud.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must specify a source AMI when you launch an Amazon EC2 instance. You can launch multiple instances from a single AMI when you need multiple instances with the same configuration. You can use different AMIs to launch instances when you need instances with different configurations.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 AMI includes a template for the root volume of the instance, launch permissions that control which AWS accounts can use the AMI to launch instances, and a block device mapping that specifies the volumes to attach to the instance when it's launched. </a:t>
            </a:r>
          </a:p>
          <a:p>
            <a:r>
              <a:rPr lang="en-US" sz="1200" kern="1200" dirty="0">
                <a:solidFill>
                  <a:schemeClr val="tx1"/>
                </a:solidFill>
                <a:effectLst/>
                <a:latin typeface="+mn-lt"/>
                <a:ea typeface="+mn-ea"/>
                <a:cs typeface="+mn-cs"/>
              </a:rPr>
              <a:t>All AMIs are based on X86 operating systems, either Linux or Windows.</a:t>
            </a:r>
          </a:p>
        </p:txBody>
      </p:sp>
    </p:spTree>
    <p:extLst>
      <p:ext uri="{BB962C8B-B14F-4D97-AF65-F5344CB8AC3E}">
        <p14:creationId xmlns:p14="http://schemas.microsoft.com/office/powerpoint/2010/main" val="909108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an AMI is created, it is registered. Once this is done, the AMI can be used to launch new instances. You can also use an AMI you do not own to launch instances if the AMI owner grants you launch permissions. You can copy an AMI within the same region or to different regions.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you no longer need an AMI, you can de-register it.</a:t>
            </a:r>
          </a:p>
          <a:p>
            <a:endParaRPr lang="en-US" sz="1200" b="0" i="0" kern="1200" dirty="0">
              <a:solidFill>
                <a:schemeClr val="tx1"/>
              </a:solidFill>
              <a:effectLst/>
              <a:latin typeface="+mn-lt"/>
              <a:ea typeface="+mn-ea"/>
              <a:cs typeface="+mn-cs"/>
            </a:endParaRPr>
          </a:p>
          <a:p>
            <a:r>
              <a:rPr lang="en-US" dirty="0"/>
              <a:t>Select the link to learn more about AMIs. </a:t>
            </a:r>
            <a:r>
              <a:rPr lang="en-US" sz="1200" b="0" i="0" kern="1200" dirty="0">
                <a:solidFill>
                  <a:schemeClr val="tx1"/>
                </a:solidFill>
                <a:effectLst/>
                <a:latin typeface="+mn-lt"/>
                <a:ea typeface="+mn-ea"/>
                <a:cs typeface="+mn-cs"/>
                <a:hlinkClick r:id="rId3"/>
              </a:rPr>
              <a:t>https://docs.aws.amazon.com/AWSEC2/latest/UserGuide/AMIs.html</a:t>
            </a:r>
            <a:r>
              <a:rPr lang="en-US" sz="1200" b="0" i="0" kern="1200" dirty="0">
                <a:solidFill>
                  <a:schemeClr val="tx1"/>
                </a:solidFill>
                <a:effectLst/>
                <a:latin typeface="+mn-lt"/>
                <a:ea typeface="+mn-ea"/>
                <a:cs typeface="+mn-cs"/>
              </a:rPr>
              <a:t>. </a:t>
            </a:r>
            <a:endParaRPr lang="en-US" sz="1100" kern="1200" dirty="0">
              <a:solidFill>
                <a:schemeClr val="tx1"/>
              </a:solidFill>
              <a:effectLst/>
              <a:ea typeface="+mn-ea"/>
            </a:endParaRPr>
          </a:p>
        </p:txBody>
      </p:sp>
    </p:spTree>
    <p:extLst>
      <p:ext uri="{BB962C8B-B14F-4D97-AF65-F5344CB8AC3E}">
        <p14:creationId xmlns:p14="http://schemas.microsoft.com/office/powerpoint/2010/main" val="3425485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EC2 provides a wide selection of instance types optimized to fit different use cases. </a:t>
            </a:r>
          </a:p>
          <a:p>
            <a:endParaRPr lang="en-US" sz="1100" dirty="0"/>
          </a:p>
          <a:p>
            <a:r>
              <a:rPr lang="en-US" sz="1100" dirty="0"/>
              <a:t>Instance types comprise varying combinations of CPU, memory, storage, and networking capacity and give you the flexibility to choose the appropriate mix of resources for your applications. </a:t>
            </a:r>
          </a:p>
          <a:p>
            <a:endParaRPr lang="en-US" sz="1100" dirty="0"/>
          </a:p>
          <a:p>
            <a:r>
              <a:rPr lang="en-US" sz="1100" dirty="0"/>
              <a:t>Each instance type includes one or more instance sizes, which allows you to scale your resources to the requirements of your target workload.</a:t>
            </a:r>
            <a:endParaRPr lang="fr-FR" sz="1100" dirty="0"/>
          </a:p>
        </p:txBody>
      </p:sp>
    </p:spTree>
    <p:extLst>
      <p:ext uri="{BB962C8B-B14F-4D97-AF65-F5344CB8AC3E}">
        <p14:creationId xmlns:p14="http://schemas.microsoft.com/office/powerpoint/2010/main" val="322374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There are four ways to pay for Amazon EC2 instances: On-Demand, Reserved Instances, Spot Instances, and Dedicated Hosts.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EC2 usage of Linux- and Ubuntu</a:t>
            </a:r>
            <a:r>
              <a:rPr lang="en-US" sz="1100" baseline="0" dirty="0"/>
              <a:t>-</a:t>
            </a:r>
            <a:r>
              <a:rPr lang="en-US" sz="1100" dirty="0"/>
              <a:t>based instances that are launched in </a:t>
            </a:r>
            <a:r>
              <a:rPr lang="en-US" sz="1100" b="1" dirty="0"/>
              <a:t>On-Demand</a:t>
            </a:r>
            <a:r>
              <a:rPr lang="en-US" sz="1100" dirty="0"/>
              <a:t>, </a:t>
            </a:r>
            <a:r>
              <a:rPr lang="en-US" sz="1100" b="1" dirty="0"/>
              <a:t>Spot</a:t>
            </a:r>
            <a:r>
              <a:rPr lang="en-US" sz="1100" dirty="0"/>
              <a:t>,</a:t>
            </a:r>
            <a:r>
              <a:rPr lang="en-US" sz="1100" baseline="0" dirty="0"/>
              <a:t> and </a:t>
            </a:r>
            <a:r>
              <a:rPr lang="en-US" sz="1100" b="1" baseline="0" dirty="0"/>
              <a:t>Reserved </a:t>
            </a:r>
            <a:r>
              <a:rPr lang="en-US" sz="1100" dirty="0"/>
              <a:t>are billed on one-second increments, with a minimum of 60 seconds.  All other types of OS</a:t>
            </a:r>
            <a:r>
              <a:rPr lang="en-US" sz="1100" baseline="0" dirty="0"/>
              <a:t> are billed by the hour. T</a:t>
            </a:r>
            <a:r>
              <a:rPr lang="en-US" sz="1100" dirty="0"/>
              <a:t>he minimum unit of time that will be charged is a minute, but after your first minute of time, we can account for seconds. However, if you start then stop an instance in 10 seconds, you will be charged the 60 seconds not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Dedicated Hosts </a:t>
            </a:r>
            <a:r>
              <a:rPr lang="en-US" sz="1100" dirty="0"/>
              <a:t>provide you with Amazon EC2 instance capacity on physical servers dedicated for your use.</a:t>
            </a:r>
          </a:p>
        </p:txBody>
      </p:sp>
    </p:spTree>
    <p:extLst>
      <p:ext uri="{BB962C8B-B14F-4D97-AF65-F5344CB8AC3E}">
        <p14:creationId xmlns:p14="http://schemas.microsoft.com/office/powerpoint/2010/main" val="139450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With per-second billing, you pay for only what you use. It takes cost of unused minutes and seconds in an hour off of the bill, so you can focus on improving your applications instead of maximizing usage to the hour. </a:t>
            </a:r>
          </a:p>
          <a:p>
            <a:endParaRPr lang="en-US" sz="1100" dirty="0"/>
          </a:p>
          <a:p>
            <a:r>
              <a:rPr lang="en-US" sz="1100" dirty="0"/>
              <a:t>This is</a:t>
            </a:r>
            <a:r>
              <a:rPr lang="en-US" sz="1100" baseline="0" dirty="0"/>
              <a:t> of particular value </a:t>
            </a:r>
            <a:r>
              <a:rPr lang="en-US" sz="1100" dirty="0"/>
              <a:t>if you manage instances running for irregular periods of time, such as dev/testing, data processing, analytics, batch processing and gaming applications.</a:t>
            </a:r>
          </a:p>
          <a:p>
            <a:endParaRPr lang="en-US" sz="1100" dirty="0"/>
          </a:p>
          <a:p>
            <a:r>
              <a:rPr lang="en-US" sz="1100" dirty="0"/>
              <a:t>Amazon EC2 usage are billed on one second increments, with a minimum of 60 seconds. Similarly, provisioned storage for EBS volumes will be billed per-second increments, with a 60-second minimum. </a:t>
            </a:r>
          </a:p>
          <a:p>
            <a:endParaRPr lang="en-US" sz="1100" dirty="0"/>
          </a:p>
          <a:p>
            <a:r>
              <a:rPr lang="en-US" sz="1100" dirty="0"/>
              <a:t>Per-second billing is available for instances launched in:</a:t>
            </a:r>
          </a:p>
          <a:p>
            <a:pPr marL="171450" indent="-171450">
              <a:buFont typeface="Arial" panose="020B0604020202020204" pitchFamily="34" charset="0"/>
              <a:buChar char="•"/>
            </a:pPr>
            <a:r>
              <a:rPr lang="en-US" sz="1100" dirty="0"/>
              <a:t>On-Demand, Reserved and Spot forms</a:t>
            </a:r>
          </a:p>
          <a:p>
            <a:pPr marL="171450" indent="-171450">
              <a:buFont typeface="Arial" panose="020B0604020202020204" pitchFamily="34" charset="0"/>
              <a:buChar char="•"/>
            </a:pPr>
            <a:r>
              <a:rPr lang="en-US" sz="1100" dirty="0"/>
              <a:t>All AW</a:t>
            </a:r>
            <a:r>
              <a:rPr lang="en-US" sz="1100" baseline="0" dirty="0"/>
              <a:t>S R</a:t>
            </a:r>
            <a:r>
              <a:rPr lang="en-US" sz="1100" dirty="0"/>
              <a:t>egions and Availability Zones</a:t>
            </a:r>
          </a:p>
          <a:p>
            <a:pPr marL="171450" indent="-171450">
              <a:buFont typeface="Arial" panose="020B0604020202020204" pitchFamily="34" charset="0"/>
              <a:buChar char="•"/>
            </a:pPr>
            <a:r>
              <a:rPr lang="en-US" sz="1100" dirty="0"/>
              <a:t>Amazon Linux and Ubuntu</a:t>
            </a:r>
          </a:p>
        </p:txBody>
      </p:sp>
    </p:spTree>
    <p:extLst>
      <p:ext uri="{BB962C8B-B14F-4D97-AF65-F5344CB8AC3E}">
        <p14:creationId xmlns:p14="http://schemas.microsoft.com/office/powerpoint/2010/main" val="3298734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Displayed is a table to compare the costs for On-Demand Instances, Spot Instances, Reserved Instances and Dedicated Hosts. Take a moment to review this table. </a:t>
            </a:r>
          </a:p>
          <a:p>
            <a:endParaRPr lang="en-US" sz="1100" dirty="0"/>
          </a:p>
        </p:txBody>
      </p:sp>
    </p:spTree>
    <p:extLst>
      <p:ext uri="{BB962C8B-B14F-4D97-AF65-F5344CB8AC3E}">
        <p14:creationId xmlns:p14="http://schemas.microsoft.com/office/powerpoint/2010/main" val="1710656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let’s compare just a few of the benefits. Take a moment to identify the differences. </a:t>
            </a:r>
          </a:p>
        </p:txBody>
      </p:sp>
    </p:spTree>
    <p:extLst>
      <p:ext uri="{BB962C8B-B14F-4D97-AF65-F5344CB8AC3E}">
        <p14:creationId xmlns:p14="http://schemas.microsoft.com/office/powerpoint/2010/main" val="138545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Now, let’s review some use cases for the various pricing options. Take a moment to identify the similarities and differences. </a:t>
            </a:r>
          </a:p>
        </p:txBody>
      </p:sp>
    </p:spTree>
    <p:extLst>
      <p:ext uri="{BB962C8B-B14F-4D97-AF65-F5344CB8AC3E}">
        <p14:creationId xmlns:p14="http://schemas.microsoft.com/office/powerpoint/2010/main" val="295089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Web Services provides multiple services to build out a solution. Some of those services provide the foundation to all solutions. We refer to those as the </a:t>
            </a:r>
            <a:r>
              <a:rPr lang="en-US" sz="1100" b="1" kern="1200" dirty="0">
                <a:solidFill>
                  <a:schemeClr val="tx1"/>
                </a:solidFill>
                <a:effectLst/>
                <a:latin typeface="+mn-lt"/>
                <a:ea typeface="+mn-ea"/>
                <a:cs typeface="+mn-cs"/>
              </a:rPr>
              <a:t>core services</a:t>
            </a:r>
            <a:r>
              <a:rPr lang="en-US" sz="1100" kern="1200" dirty="0">
                <a:solidFill>
                  <a:schemeClr val="tx1"/>
                </a:solidFill>
                <a:effectLst/>
                <a:latin typeface="+mn-lt"/>
                <a:ea typeface="+mn-ea"/>
                <a:cs typeface="+mn-cs"/>
              </a:rPr>
              <a:t>. In this module, we provide insight into the offerings of each service category and look at our first group of services, compute.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part one, we’ll provide an overview of compute services. Part two will introduce you to Amazon Elastic Compute Cloud (or Amazon EC2). In part three, we’ll share the benefits of Amazon EC2 Cost Optimization. Part four will introduce you to AWS Lambda, and part five will introduce you to AWS Elastic Beanstalk. </a:t>
            </a:r>
          </a:p>
          <a:p>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Whether you're building mobile apps or running massive clusters to sequence the human genome, building and running your business starts with compute. AWS has a broad catalog of compute services. Everything from simple application services to flexible virtual servers, and even serverless computing. </a:t>
            </a:r>
          </a:p>
        </p:txBody>
      </p:sp>
    </p:spTree>
    <p:extLst>
      <p:ext uri="{BB962C8B-B14F-4D97-AF65-F5344CB8AC3E}">
        <p14:creationId xmlns:p14="http://schemas.microsoft.com/office/powerpoint/2010/main" val="3361528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begin to estimate the cost of using Amazon EC2, you need to consider nine factors:</a:t>
            </a:r>
          </a:p>
          <a:p>
            <a:endParaRPr lang="en-US" sz="1100" kern="1200" dirty="0">
              <a:solidFill>
                <a:schemeClr val="tx1"/>
              </a:solidFill>
              <a:effectLst/>
              <a:latin typeface="+mn-lt"/>
              <a:ea typeface="+mn-ea"/>
              <a:cs typeface="+mn-cs"/>
            </a:endParaRPr>
          </a:p>
          <a:p>
            <a:pPr marL="228600" lvl="0" indent="-228600">
              <a:buFont typeface="+mj-lt"/>
              <a:buAutoNum type="arabicPeriod"/>
            </a:pPr>
            <a:r>
              <a:rPr lang="en-US" sz="1100" b="1" kern="1200" dirty="0">
                <a:solidFill>
                  <a:schemeClr val="tx1"/>
                </a:solidFill>
                <a:effectLst/>
                <a:latin typeface="+mn-lt"/>
                <a:ea typeface="+mn-ea"/>
                <a:cs typeface="+mn-cs"/>
              </a:rPr>
              <a:t>Clock Hours of Server Time</a:t>
            </a:r>
            <a:r>
              <a:rPr lang="en-US" sz="1100" kern="1200" dirty="0">
                <a:solidFill>
                  <a:schemeClr val="tx1"/>
                </a:solidFill>
                <a:effectLst/>
                <a:latin typeface="+mn-lt"/>
                <a:ea typeface="+mn-ea"/>
                <a:cs typeface="+mn-cs"/>
              </a:rPr>
              <a:t> – Resources incur charges when they are running. For example, charges are incurred from the time Amazon EC2 instances are launched until they are terminated, or from the time Elastic IPs are allocated until the time they are de-allocated.</a:t>
            </a:r>
            <a:endParaRPr lang="en-US" sz="1100" dirty="0"/>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100" b="1" kern="1200" dirty="0">
                <a:solidFill>
                  <a:schemeClr val="tx1"/>
                </a:solidFill>
                <a:effectLst/>
                <a:latin typeface="+mn-lt"/>
                <a:ea typeface="+mn-ea"/>
                <a:cs typeface="+mn-cs"/>
              </a:rPr>
              <a:t>Instance Configuration</a:t>
            </a:r>
            <a:r>
              <a:rPr lang="en-US" sz="1100" kern="1200" dirty="0">
                <a:solidFill>
                  <a:schemeClr val="tx1"/>
                </a:solidFill>
                <a:effectLst/>
                <a:latin typeface="+mn-lt"/>
                <a:ea typeface="+mn-ea"/>
                <a:cs typeface="+mn-cs"/>
              </a:rPr>
              <a:t> – Consider the physical capacity of the Amazon EC2 instance you choose. Instance pricing varies with the AWS region, OS, number of cores, and memory.</a:t>
            </a:r>
          </a:p>
          <a:p>
            <a:endParaRPr lang="en-US" dirty="0"/>
          </a:p>
        </p:txBody>
      </p:sp>
    </p:spTree>
    <p:extLst>
      <p:ext uri="{BB962C8B-B14F-4D97-AF65-F5344CB8AC3E}">
        <p14:creationId xmlns:p14="http://schemas.microsoft.com/office/powerpoint/2010/main" val="2261052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100" kern="1200" dirty="0">
                <a:solidFill>
                  <a:schemeClr val="tx1"/>
                </a:solidFill>
                <a:effectLst/>
                <a:latin typeface="+mn-lt"/>
                <a:ea typeface="+mn-ea"/>
                <a:cs typeface="+mn-cs"/>
              </a:rPr>
              <a:t>There are several ways to purchase Amazon EC2 instances:</a:t>
            </a:r>
          </a:p>
          <a:p>
            <a:pPr marL="628650" lvl="1" indent="-171450">
              <a:buFont typeface="Arial" panose="020B0604020202020204" pitchFamily="34" charset="0"/>
              <a:buChar char="•"/>
              <a:defRPr/>
            </a:pPr>
            <a:r>
              <a:rPr lang="en-US" sz="1100" kern="1200" dirty="0">
                <a:solidFill>
                  <a:schemeClr val="tx1"/>
                </a:solidFill>
                <a:effectLst/>
                <a:latin typeface="+mn-lt"/>
                <a:ea typeface="+mn-ea"/>
                <a:cs typeface="+mn-cs"/>
              </a:rPr>
              <a:t>With </a:t>
            </a:r>
            <a:r>
              <a:rPr lang="en-US" sz="1100" b="1" kern="1200" dirty="0">
                <a:solidFill>
                  <a:schemeClr val="tx1"/>
                </a:solidFill>
                <a:effectLst/>
                <a:latin typeface="+mn-lt"/>
                <a:ea typeface="+mn-ea"/>
                <a:cs typeface="+mn-cs"/>
              </a:rPr>
              <a:t>On-Demand Instances</a:t>
            </a:r>
            <a:r>
              <a:rPr lang="en-US" sz="1100" kern="1200" dirty="0">
                <a:solidFill>
                  <a:schemeClr val="tx1"/>
                </a:solidFill>
                <a:effectLst/>
                <a:latin typeface="+mn-lt"/>
                <a:ea typeface="+mn-ea"/>
                <a:cs typeface="+mn-cs"/>
              </a:rPr>
              <a:t>, you pay for compute capacity by the hour or second with no required minimum commitment. </a:t>
            </a:r>
            <a:r>
              <a:rPr lang="en-US" sz="1100" b="1" i="1" kern="1200" dirty="0">
                <a:solidFill>
                  <a:schemeClr val="tx1"/>
                </a:solidFill>
                <a:effectLst/>
                <a:latin typeface="+mn-lt"/>
                <a:ea typeface="+mn-ea"/>
                <a:cs typeface="+mn-cs"/>
              </a:rPr>
              <a:t>Note</a:t>
            </a:r>
            <a:r>
              <a:rPr lang="en-US" sz="1100" kern="1200" dirty="0">
                <a:solidFill>
                  <a:schemeClr val="tx1"/>
                </a:solidFill>
                <a:effectLst/>
                <a:latin typeface="+mn-lt"/>
                <a:ea typeface="+mn-ea"/>
                <a:cs typeface="+mn-cs"/>
              </a:rPr>
              <a:t>: per second billing only available for </a:t>
            </a:r>
            <a:r>
              <a:rPr lang="en-US" sz="1100" dirty="0"/>
              <a:t>Linux- and Ubuntu</a:t>
            </a:r>
            <a:r>
              <a:rPr lang="en-US" sz="1100" baseline="0" dirty="0"/>
              <a:t>-</a:t>
            </a:r>
            <a:r>
              <a:rPr lang="en-US" sz="1100" dirty="0"/>
              <a:t>based instances.</a:t>
            </a:r>
            <a:endParaRPr lang="en-US" sz="1100" kern="1200" dirty="0">
              <a:solidFill>
                <a:schemeClr val="tx1"/>
              </a:solidFill>
              <a:effectLst/>
              <a:latin typeface="+mn-lt"/>
              <a:ea typeface="+mn-ea"/>
              <a:cs typeface="+mn-cs"/>
            </a:endParaRPr>
          </a:p>
          <a:p>
            <a:pPr marL="628650" lvl="1" indent="-171450">
              <a:buFont typeface="Arial" panose="020B0604020202020204" pitchFamily="34" charset="0"/>
              <a:buChar char="•"/>
              <a:defRPr/>
            </a:pPr>
            <a:r>
              <a:rPr lang="en-US" sz="1100" b="1" kern="1200" dirty="0">
                <a:solidFill>
                  <a:schemeClr val="tx1"/>
                </a:solidFill>
                <a:effectLst/>
                <a:latin typeface="+mn-lt"/>
                <a:ea typeface="+mn-ea"/>
                <a:cs typeface="+mn-cs"/>
              </a:rPr>
              <a:t>Reserved</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Instances</a:t>
            </a:r>
            <a:r>
              <a:rPr lang="en-US" sz="1100" kern="1200" dirty="0">
                <a:solidFill>
                  <a:schemeClr val="tx1"/>
                </a:solidFill>
                <a:effectLst/>
                <a:latin typeface="+mn-lt"/>
                <a:ea typeface="+mn-ea"/>
                <a:cs typeface="+mn-cs"/>
              </a:rPr>
              <a:t> give you the option to make a low one-time payment, a partial payment, or no payment at all – for each instance you want to reserve and in turn receive a significant discount on the hourly usage charge for that instance. A one or three year term applies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With </a:t>
            </a:r>
            <a:r>
              <a:rPr lang="en-US" sz="1100" b="1" kern="1200" dirty="0">
                <a:solidFill>
                  <a:schemeClr val="tx1"/>
                </a:solidFill>
                <a:effectLst/>
                <a:latin typeface="+mn-lt"/>
                <a:ea typeface="+mn-ea"/>
                <a:cs typeface="+mn-cs"/>
              </a:rPr>
              <a:t>Spot Instances</a:t>
            </a:r>
            <a:r>
              <a:rPr lang="en-US" sz="1100" kern="1200" dirty="0">
                <a:solidFill>
                  <a:schemeClr val="tx1"/>
                </a:solidFill>
                <a:effectLst/>
                <a:latin typeface="+mn-lt"/>
                <a:ea typeface="+mn-ea"/>
                <a:cs typeface="+mn-cs"/>
              </a:rPr>
              <a:t>, you can bid for unused Amazon EC2 capacity. The price is based on supply and demand. Instances can be lost if you’re outbid, or interrupted if the Spot price exceeds the maximum. </a:t>
            </a:r>
          </a:p>
          <a:p>
            <a:pPr marL="628650" lvl="1" indent="-171450">
              <a:buFont typeface="Arial" panose="020B0604020202020204" pitchFamily="34" charset="0"/>
              <a:buChar char="•"/>
              <a:defRPr/>
            </a:pPr>
            <a:r>
              <a:rPr lang="en-US" sz="1100" dirty="0"/>
              <a:t>Dedicated hosts can be purchased on-demand, hourly or purchased as a reservation. </a:t>
            </a:r>
            <a:endParaRPr lang="en-US" sz="110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2152667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100" b="1" kern="1200" dirty="0">
                <a:solidFill>
                  <a:schemeClr val="tx1"/>
                </a:solidFill>
                <a:effectLst/>
                <a:latin typeface="+mn-lt"/>
                <a:ea typeface="+mn-ea"/>
                <a:cs typeface="+mn-cs"/>
              </a:rPr>
              <a:t>Number of Instances</a:t>
            </a:r>
            <a:r>
              <a:rPr lang="en-US" sz="1100" kern="1200" dirty="0">
                <a:solidFill>
                  <a:schemeClr val="tx1"/>
                </a:solidFill>
                <a:effectLst/>
                <a:latin typeface="+mn-lt"/>
                <a:ea typeface="+mn-ea"/>
                <a:cs typeface="+mn-cs"/>
              </a:rPr>
              <a:t> – You can provision multiple instances of your Amazon EC2 and Amazon EBS resources to handle peak loads and shut them down when they are no longer needed. Pay for only the capacity that you actually use.</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5"/>
              <a:tabLst/>
              <a:defRPr/>
            </a:pPr>
            <a:r>
              <a:rPr lang="en-US" sz="1100" b="1" kern="1200" dirty="0">
                <a:solidFill>
                  <a:schemeClr val="tx1"/>
                </a:solidFill>
                <a:effectLst/>
                <a:latin typeface="+mn-lt"/>
                <a:ea typeface="+mn-ea"/>
                <a:cs typeface="+mn-cs"/>
              </a:rPr>
              <a:t>Load Balancing</a:t>
            </a:r>
            <a:r>
              <a:rPr lang="en-US" sz="1100" kern="1200" dirty="0">
                <a:solidFill>
                  <a:schemeClr val="tx1"/>
                </a:solidFill>
                <a:effectLst/>
                <a:latin typeface="+mn-lt"/>
                <a:ea typeface="+mn-ea"/>
                <a:cs typeface="+mn-cs"/>
              </a:rPr>
              <a:t> – An Elastic Load Balancer can be used to distribute traffic among Amazon EC2 instances. The number of hours the Elastic Load Balancer runs and the amount of data it processes, contribute to the monthly cost.</a:t>
            </a:r>
            <a:endParaRPr lang="en-US" sz="1100" dirty="0"/>
          </a:p>
        </p:txBody>
      </p:sp>
    </p:spTree>
    <p:extLst>
      <p:ext uri="{BB962C8B-B14F-4D97-AF65-F5344CB8AC3E}">
        <p14:creationId xmlns:p14="http://schemas.microsoft.com/office/powerpoint/2010/main" val="418247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6"/>
              <a:tabLst/>
              <a:defRPr/>
            </a:pPr>
            <a:r>
              <a:rPr lang="en-US" sz="1100" b="1" kern="1200" dirty="0">
                <a:solidFill>
                  <a:schemeClr val="tx1"/>
                </a:solidFill>
                <a:effectLst/>
                <a:latin typeface="+mn-lt"/>
                <a:ea typeface="+mn-ea"/>
                <a:cs typeface="+mn-cs"/>
              </a:rPr>
              <a:t>Detailed Monitoring</a:t>
            </a:r>
            <a:r>
              <a:rPr lang="en-US" sz="1100" kern="1200" dirty="0">
                <a:solidFill>
                  <a:schemeClr val="tx1"/>
                </a:solidFill>
                <a:effectLst/>
                <a:latin typeface="+mn-lt"/>
                <a:ea typeface="+mn-ea"/>
                <a:cs typeface="+mn-cs"/>
              </a:rPr>
              <a:t> – You can use Amazon CloudWatch to monitor your Amazon EC2 instances. By default, basic monitoring is enabled (and available at no additional cost); however, for a fixed monthly rate, you can opt for detailed monitoring, which includes seven preselected metrics recorded once a minute. Partial months are charged on an hourly pro rata basis, at a per instance-hour rate.</a:t>
            </a:r>
          </a:p>
          <a:p>
            <a:endParaRPr lang="en-US" dirty="0"/>
          </a:p>
          <a:p>
            <a:endParaRPr lang="en-US" dirty="0"/>
          </a:p>
        </p:txBody>
      </p:sp>
    </p:spTree>
    <p:extLst>
      <p:ext uri="{BB962C8B-B14F-4D97-AF65-F5344CB8AC3E}">
        <p14:creationId xmlns:p14="http://schemas.microsoft.com/office/powerpoint/2010/main" val="1472335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7"/>
              <a:tabLst/>
              <a:defRPr/>
            </a:pPr>
            <a:r>
              <a:rPr lang="en-US" sz="1100" b="1" kern="1200" dirty="0">
                <a:solidFill>
                  <a:schemeClr val="tx1"/>
                </a:solidFill>
                <a:effectLst/>
                <a:latin typeface="+mn-lt"/>
                <a:ea typeface="+mn-ea"/>
                <a:cs typeface="+mn-cs"/>
              </a:rPr>
              <a:t>Auto Scaling </a:t>
            </a:r>
            <a:r>
              <a:rPr lang="en-US" sz="1100" kern="1200" dirty="0">
                <a:solidFill>
                  <a:schemeClr val="tx1"/>
                </a:solidFill>
                <a:effectLst/>
                <a:latin typeface="+mn-lt"/>
                <a:ea typeface="+mn-ea"/>
                <a:cs typeface="+mn-cs"/>
              </a:rPr>
              <a:t>automatically adjusts the number of Amazon EC2 instances in your deployment according to conditions you define. This service is available at no additional charge beyond Amazon </a:t>
            </a:r>
            <a:r>
              <a:rPr lang="en-US" sz="1100" kern="1200" dirty="0" err="1">
                <a:solidFill>
                  <a:schemeClr val="tx1"/>
                </a:solidFill>
                <a:effectLst/>
                <a:latin typeface="+mn-lt"/>
                <a:ea typeface="+mn-ea"/>
                <a:cs typeface="+mn-cs"/>
              </a:rPr>
              <a:t>CloudWatch</a:t>
            </a:r>
            <a:r>
              <a:rPr lang="en-US" sz="1100" kern="1200" dirty="0">
                <a:solidFill>
                  <a:schemeClr val="tx1"/>
                </a:solidFill>
                <a:effectLst/>
                <a:latin typeface="+mn-lt"/>
                <a:ea typeface="+mn-ea"/>
                <a:cs typeface="+mn-cs"/>
              </a:rPr>
              <a:t> fees.</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100" b="1" kern="1200" dirty="0">
                <a:solidFill>
                  <a:schemeClr val="tx1"/>
                </a:solidFill>
                <a:effectLst/>
                <a:latin typeface="+mn-lt"/>
                <a:ea typeface="+mn-ea"/>
                <a:cs typeface="+mn-cs"/>
              </a:rPr>
              <a:t>Elastic IP Addresses </a:t>
            </a:r>
            <a:r>
              <a:rPr lang="en-US" sz="1100" kern="1200" dirty="0">
                <a:solidFill>
                  <a:schemeClr val="tx1"/>
                </a:solidFill>
                <a:effectLst/>
                <a:latin typeface="+mn-lt"/>
                <a:ea typeface="+mn-ea"/>
                <a:cs typeface="+mn-cs"/>
              </a:rPr>
              <a:t>– You can have one Elastic IP (EIP) address associated with a running instance at no charge.</a:t>
            </a:r>
          </a:p>
          <a:p>
            <a:endParaRPr lang="en-US" dirty="0"/>
          </a:p>
        </p:txBody>
      </p:sp>
    </p:spTree>
    <p:extLst>
      <p:ext uri="{BB962C8B-B14F-4D97-AF65-F5344CB8AC3E}">
        <p14:creationId xmlns:p14="http://schemas.microsoft.com/office/powerpoint/2010/main" val="2396213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lvl="0" indent="-228600">
              <a:buFont typeface="+mj-lt"/>
              <a:buAutoNum type="arabicPeriod" startAt="9"/>
            </a:pPr>
            <a:r>
              <a:rPr lang="en-US" sz="1100" b="1" kern="1200" dirty="0">
                <a:solidFill>
                  <a:schemeClr val="tx1"/>
                </a:solidFill>
                <a:effectLst/>
                <a:latin typeface="+mn-lt"/>
                <a:ea typeface="+mn-ea"/>
                <a:cs typeface="+mn-cs"/>
              </a:rPr>
              <a:t>Operating Systems and Software Packages</a:t>
            </a:r>
            <a:r>
              <a:rPr lang="en-US" sz="1100" kern="1200" dirty="0">
                <a:solidFill>
                  <a:schemeClr val="tx1"/>
                </a:solidFill>
                <a:effectLst/>
                <a:latin typeface="+mn-lt"/>
                <a:ea typeface="+mn-ea"/>
                <a:cs typeface="+mn-cs"/>
              </a:rPr>
              <a:t> – Operating System prices are included in the instance prices. AWS has made it easy for you and has partnered with Microsoft, IBM, and several other vendors to simplify running certain commercial software packages running on your Amazon EC2 instances (for example, Microsoft SQL Server on Windows, IBM Software). For commercial software packages that AWS does not provide, such as nonstandard operating systems, Oracle Applications, Windows Server applications such as Microsoft SharePoint and Microsoft Exchange, you need to obtain a license from the vendors. You can also bring your existing license to the cloud through specific vendor programs such as Microsoft License Mobility through Software Assurance Program.</a:t>
            </a:r>
          </a:p>
          <a:p>
            <a:endParaRPr lang="en-US" dirty="0"/>
          </a:p>
        </p:txBody>
      </p:sp>
    </p:spTree>
    <p:extLst>
      <p:ext uri="{BB962C8B-B14F-4D97-AF65-F5344CB8AC3E}">
        <p14:creationId xmlns:p14="http://schemas.microsoft.com/office/powerpoint/2010/main" val="727230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37613"/>
          </a:xfrm>
        </p:spPr>
        <p:txBody>
          <a:bodyPr/>
          <a:lstStyle/>
          <a:p>
            <a:r>
              <a:rPr lang="en-US" sz="1100" b="0" i="0" kern="1200" dirty="0">
                <a:solidFill>
                  <a:schemeClr val="tx1"/>
                </a:solidFill>
                <a:effectLst/>
                <a:cs typeface="Arial" panose="020B0604020202020204" pitchFamily="34" charset="0"/>
              </a:rPr>
              <a:t>Amazon EC2 Spot can now hibernate Amazon EBS-backed instances in the event of an interruption. Spot can fulfill your request by resuming instances from a hibernated state when capacity is available. </a:t>
            </a:r>
            <a:r>
              <a:rPr lang="en-US" sz="1100" b="0" i="1" kern="1200" dirty="0">
                <a:solidFill>
                  <a:schemeClr val="tx1"/>
                </a:solidFill>
                <a:effectLst/>
                <a:cs typeface="Arial" panose="020B0604020202020204" pitchFamily="34" charset="0"/>
              </a:rPr>
              <a:t>Hibernating</a:t>
            </a:r>
            <a:r>
              <a:rPr lang="en-US" sz="1100" b="0" i="0" kern="1200" dirty="0">
                <a:solidFill>
                  <a:schemeClr val="tx1"/>
                </a:solidFill>
                <a:effectLst/>
                <a:cs typeface="Arial" panose="020B0604020202020204" pitchFamily="34" charset="0"/>
              </a:rPr>
              <a:t> is just like closing and opening your laptop lid, with your application starting up right where it left off.</a:t>
            </a:r>
          </a:p>
          <a:p>
            <a:endParaRPr lang="en-US" sz="1100" b="0" i="0" kern="1200" dirty="0">
              <a:solidFill>
                <a:schemeClr val="tx1"/>
              </a:solidFill>
              <a:effectLst/>
              <a:cs typeface="Arial" panose="020B0604020202020204" pitchFamily="34" charset="0"/>
            </a:endParaRPr>
          </a:p>
          <a:p>
            <a:r>
              <a:rPr lang="en-US" sz="1100" b="0" i="0" kern="1200" dirty="0">
                <a:solidFill>
                  <a:schemeClr val="tx1"/>
                </a:solidFill>
                <a:effectLst/>
                <a:cs typeface="Arial" panose="020B0604020202020204" pitchFamily="34" charset="0"/>
              </a:rPr>
              <a:t>After a Spot Instance is hibernated by the Spot service, it can only be resumed by the Spot service. The Spot service resumes the instance when capacity becomes available with a Spot price that is less than your specified maximum price.</a:t>
            </a:r>
            <a:endParaRPr lang="en-US" sz="1100" dirty="0"/>
          </a:p>
          <a:p>
            <a:endParaRPr lang="en-US" sz="1100" dirty="0"/>
          </a:p>
          <a:p>
            <a:r>
              <a:rPr lang="en-US" sz="1100" b="0" i="0" kern="1200" dirty="0">
                <a:solidFill>
                  <a:schemeClr val="tx1"/>
                </a:solidFill>
                <a:effectLst/>
                <a:cs typeface="Arial" panose="020B0604020202020204" pitchFamily="34" charset="0"/>
              </a:rPr>
              <a:t>We strongly recommend that you use an encrypted Amazon EBS volume as the root volume, because instance memory is stored on the root volume during hibernation. This ensures that the contents of memory (RAM) are encrypted when the data is at rest on the volume and when data is moving between the instance and volume. If your AMI does not have an encrypted root volume, you can copy it to a new AMI and request encryption.</a:t>
            </a:r>
          </a:p>
          <a:p>
            <a:endParaRPr lang="en-US" sz="1100" b="0" i="0" kern="1200" dirty="0">
              <a:solidFill>
                <a:schemeClr val="tx1"/>
              </a:solidFill>
              <a:effectLst/>
              <a:cs typeface="Arial" panose="020B0604020202020204" pitchFamily="34" charset="0"/>
            </a:endParaRPr>
          </a:p>
          <a:p>
            <a:r>
              <a:rPr lang="en-US" sz="1100" dirty="0"/>
              <a:t>Select the link for information on the requirements (including the agent). </a:t>
            </a:r>
            <a:r>
              <a:rPr lang="en-US" sz="1100" kern="1200" baseline="0" dirty="0">
                <a:solidFill>
                  <a:schemeClr val="tx1"/>
                </a:solidFill>
                <a:effectLst/>
                <a:cs typeface="Arial" panose="020B0604020202020204" pitchFamily="34" charset="0"/>
                <a:hlinkClick r:id="rId3"/>
              </a:rPr>
              <a:t>http://docs.aws.amazon.com/AWSEC2/latest/UserGuide/spot-interruptions.html#interruption-behavior</a:t>
            </a:r>
            <a:endParaRPr lang="en-US" sz="1100" dirty="0"/>
          </a:p>
        </p:txBody>
      </p:sp>
    </p:spTree>
    <p:extLst>
      <p:ext uri="{BB962C8B-B14F-4D97-AF65-F5344CB8AC3E}">
        <p14:creationId xmlns:p14="http://schemas.microsoft.com/office/powerpoint/2010/main" val="1379758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kern="1200" dirty="0">
                <a:solidFill>
                  <a:schemeClr val="tx1"/>
                </a:solidFill>
                <a:effectLst/>
                <a:ea typeface="+mn-ea"/>
              </a:rPr>
              <a:t>In summary, Amazon EC2 stands for Amazon Elastic Compute Cloud which is essentially a computer in the cloud. Virtually anything you can do with a server, you can do with an Amazon EC2 instance. Amazon EC2 supports most operating systems.  Amazon EC2 is scalable -- you can launch a single instance or a fleet of instances and terminate them when they are not needed. </a:t>
            </a:r>
          </a:p>
          <a:p>
            <a:endParaRPr lang="en-US" sz="1100" kern="1200" dirty="0">
              <a:solidFill>
                <a:schemeClr val="tx1"/>
              </a:solidFill>
              <a:effectLst/>
              <a:ea typeface="+mn-ea"/>
            </a:endParaRPr>
          </a:p>
          <a:p>
            <a:r>
              <a:rPr lang="en-US" sz="1100" kern="1200" dirty="0">
                <a:solidFill>
                  <a:schemeClr val="tx1"/>
                </a:solidFill>
                <a:effectLst/>
                <a:ea typeface="+mn-ea"/>
              </a:rPr>
              <a:t>Instance types are optimized for CPU, memory, storage, networking capacity, graphics, and general purpose to enable you to select the best type for your needs. Just like you can optimize your instance type, Amazon EC2 offers four ways to pay for instances so you can minimize costs.</a:t>
            </a:r>
          </a:p>
        </p:txBody>
      </p:sp>
    </p:spTree>
    <p:extLst>
      <p:ext uri="{BB962C8B-B14F-4D97-AF65-F5344CB8AC3E}">
        <p14:creationId xmlns:p14="http://schemas.microsoft.com/office/powerpoint/2010/main" val="733548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EC2 demonstration: EC2 Console Demo, located in the learning management system.</a:t>
            </a:r>
          </a:p>
        </p:txBody>
      </p:sp>
    </p:spTree>
    <p:extLst>
      <p:ext uri="{BB962C8B-B14F-4D97-AF65-F5344CB8AC3E}">
        <p14:creationId xmlns:p14="http://schemas.microsoft.com/office/powerpoint/2010/main" val="1674363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Module 2, Part 3, Lab 1: An Introduction to Amazon EC2. This lab will provide you with a basic overview of launching, resizing, managing, and monitoring an Amazon EC2 instance.</a:t>
            </a:r>
          </a:p>
        </p:txBody>
      </p:sp>
    </p:spTree>
    <p:extLst>
      <p:ext uri="{BB962C8B-B14F-4D97-AF65-F5344CB8AC3E}">
        <p14:creationId xmlns:p14="http://schemas.microsoft.com/office/powerpoint/2010/main" val="177406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Upon completing this module, you’ll understand key concepts related to compute, a core AWS service.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You’ll understand the different AWS compute services available in the cloud to power your solution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You’ll discover an in-depth review of Amazon Elastic Compute Cloud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We’ll explain AWS Lambda, which is serverless computing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Review AWS Elastic Beanstalk </a:t>
            </a: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3497855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 will launch and configure your first Microsoft Windows virtual machine running on Amazon EC2. </a:t>
            </a:r>
            <a:r>
              <a:rPr lang="en-US" sz="1100" b="1" dirty="0"/>
              <a:t>Amazon EC2 </a:t>
            </a:r>
            <a:r>
              <a:rPr lang="en-US" sz="1100" b="0" i="0" kern="1200" dirty="0">
                <a:solidFill>
                  <a:schemeClr val="tx1"/>
                </a:solidFill>
                <a:effectLst/>
                <a:latin typeface="+mn-lt"/>
                <a:ea typeface="+mn-ea"/>
                <a:cs typeface="+mn-cs"/>
              </a:rPr>
              <a:t>is designed to make web-scale cloud computing easier for developers.</a:t>
            </a:r>
            <a:endParaRPr lang="en-US" sz="1100" dirty="0"/>
          </a:p>
          <a:p>
            <a:endParaRPr lang="en-US" sz="1100" dirty="0"/>
          </a:p>
          <a:p>
            <a:r>
              <a:rPr lang="en-US" sz="1100" dirty="0"/>
              <a:t> After completing this lab, you will be able to:</a:t>
            </a:r>
          </a:p>
          <a:p>
            <a:pPr marL="171450" indent="-171450">
              <a:buFont typeface="Arial" panose="020B0604020202020204" pitchFamily="34" charset="0"/>
              <a:buChar char="•"/>
            </a:pPr>
            <a:r>
              <a:rPr lang="en-US" sz="1100" dirty="0"/>
              <a:t>Launch a web server with termination protection enabled</a:t>
            </a:r>
          </a:p>
          <a:p>
            <a:pPr marL="171450" indent="-171450">
              <a:buFont typeface="Arial" panose="020B0604020202020204" pitchFamily="34" charset="0"/>
              <a:buChar char="•"/>
            </a:pPr>
            <a:r>
              <a:rPr lang="en-US" sz="1100" dirty="0"/>
              <a:t>Monitor your EC2 instance.</a:t>
            </a:r>
          </a:p>
          <a:p>
            <a:pPr marL="171450" indent="-171450">
              <a:buFont typeface="Arial" panose="020B0604020202020204" pitchFamily="34" charset="0"/>
              <a:buChar char="•"/>
            </a:pPr>
            <a:r>
              <a:rPr lang="en-US" sz="1100" dirty="0"/>
              <a:t>Modify the security group that your web server is using to allow HTTP access.</a:t>
            </a:r>
          </a:p>
          <a:p>
            <a:pPr marL="171450" indent="-171450">
              <a:buFont typeface="Arial" panose="020B0604020202020204" pitchFamily="34" charset="0"/>
              <a:buChar char="•"/>
            </a:pPr>
            <a:r>
              <a:rPr lang="en-US" sz="1100" dirty="0"/>
              <a:t>Resize your Amazon EC2 instance to scale.</a:t>
            </a:r>
          </a:p>
          <a:p>
            <a:pPr marL="171450" indent="-171450">
              <a:buFont typeface="Arial" panose="020B0604020202020204" pitchFamily="34" charset="0"/>
              <a:buChar char="•"/>
            </a:pPr>
            <a:r>
              <a:rPr lang="en-US" sz="1100" dirty="0"/>
              <a:t>Explore EC2 limits.</a:t>
            </a:r>
          </a:p>
          <a:p>
            <a:pPr marL="171450" indent="-171450">
              <a:buFont typeface="Arial" panose="020B0604020202020204" pitchFamily="34" charset="0"/>
              <a:buChar char="•"/>
            </a:pPr>
            <a:r>
              <a:rPr lang="en-US" sz="1100" dirty="0"/>
              <a:t>Test termination protection.</a:t>
            </a:r>
          </a:p>
          <a:p>
            <a:pPr marL="171450" indent="-171450">
              <a:buFont typeface="Arial" panose="020B0604020202020204" pitchFamily="34" charset="0"/>
              <a:buChar char="•"/>
            </a:pPr>
            <a:r>
              <a:rPr lang="en-US" sz="1100" dirty="0"/>
              <a:t>Terminate your EC2 instance.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Duration: ~45 minutes</a:t>
            </a:r>
          </a:p>
        </p:txBody>
      </p:sp>
    </p:spTree>
    <p:extLst>
      <p:ext uri="{BB962C8B-B14F-4D97-AF65-F5344CB8AC3E}">
        <p14:creationId xmlns:p14="http://schemas.microsoft.com/office/powerpoint/2010/main" val="3561708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Your tasks are:</a:t>
            </a:r>
          </a:p>
          <a:p>
            <a:pPr marL="171450" lvl="0" indent="-171450">
              <a:buFont typeface="Arial" panose="020B0604020202020204" pitchFamily="34" charset="0"/>
              <a:buChar char="•"/>
            </a:pPr>
            <a:r>
              <a:rPr lang="en-US" sz="1100" dirty="0"/>
              <a:t>To launch a web server with termination protection using an AMI and monitor the EC2 instance.</a:t>
            </a:r>
          </a:p>
          <a:p>
            <a:pPr marL="171450" lvl="0" indent="-171450">
              <a:buFont typeface="Arial" panose="020B0604020202020204" pitchFamily="34" charset="0"/>
              <a:buChar char="•"/>
            </a:pPr>
            <a:r>
              <a:rPr lang="en-US" sz="1100" dirty="0"/>
              <a:t>To create a VPC with a Security Group and modify the security group to allow HTTP access.</a:t>
            </a:r>
          </a:p>
          <a:p>
            <a:pPr marL="171450" lvl="0" indent="-171450">
              <a:buFont typeface="Arial" panose="020B0604020202020204" pitchFamily="34" charset="0"/>
              <a:buChar char="•"/>
            </a:pPr>
            <a:r>
              <a:rPr lang="en-US" sz="1100" dirty="0"/>
              <a:t>And to resize your Amazon EC2 instance, explore EC2 limits, test termination protection, and terminate the EC2 instance.</a:t>
            </a:r>
          </a:p>
          <a:p>
            <a:endParaRPr lang="en-US" sz="1100" dirty="0"/>
          </a:p>
        </p:txBody>
      </p:sp>
    </p:spTree>
    <p:extLst>
      <p:ext uri="{BB962C8B-B14F-4D97-AF65-F5344CB8AC3E}">
        <p14:creationId xmlns:p14="http://schemas.microsoft.com/office/powerpoint/2010/main" val="871647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In this lab, you:</a:t>
            </a:r>
            <a:endParaRPr lang="en-US" sz="1100" dirty="0"/>
          </a:p>
          <a:p>
            <a:pPr marL="171450" lvl="0" indent="-171450">
              <a:buFont typeface="Arial" panose="020B0604020202020204" pitchFamily="34" charset="0"/>
              <a:buChar char="•"/>
            </a:pPr>
            <a:r>
              <a:rPr lang="en-US" sz="1100" dirty="0"/>
              <a:t>Launched an Amazon EC2 instance from an AMI.</a:t>
            </a:r>
          </a:p>
          <a:p>
            <a:pPr marL="171450" lvl="0" indent="-171450">
              <a:buFont typeface="Arial" panose="020B0604020202020204" pitchFamily="34" charset="0"/>
              <a:buChar char="•"/>
            </a:pPr>
            <a:r>
              <a:rPr lang="en-US" sz="1100" dirty="0"/>
              <a:t>Created a security group to permit access to server resources.</a:t>
            </a:r>
          </a:p>
          <a:p>
            <a:pPr marL="171450" lvl="0" indent="-171450">
              <a:buFont typeface="Arial" panose="020B0604020202020204" pitchFamily="34" charset="0"/>
              <a:buChar char="•"/>
            </a:pPr>
            <a:r>
              <a:rPr lang="en-US" sz="1100" dirty="0"/>
              <a:t>Changed the EC2 instance, tested the termination protection and terminated the instance.</a:t>
            </a:r>
          </a:p>
        </p:txBody>
      </p:sp>
    </p:spTree>
    <p:extLst>
      <p:ext uri="{BB962C8B-B14F-4D97-AF65-F5344CB8AC3E}">
        <p14:creationId xmlns:p14="http://schemas.microsoft.com/office/powerpoint/2010/main" val="3464107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One of the most common</a:t>
            </a:r>
            <a:r>
              <a:rPr lang="en-US" sz="1100" kern="1200" baseline="0" dirty="0">
                <a:solidFill>
                  <a:schemeClr val="tx1"/>
                </a:solidFill>
                <a:effectLst/>
                <a:ea typeface="+mn-ea"/>
                <a:cs typeface="+mn-cs"/>
              </a:rPr>
              <a:t> reasons to move into the cloud is to </a:t>
            </a:r>
            <a:r>
              <a:rPr lang="en-US" sz="1100" b="1" kern="1200" baseline="0" dirty="0">
                <a:solidFill>
                  <a:schemeClr val="tx1"/>
                </a:solidFill>
                <a:effectLst/>
                <a:ea typeface="+mn-ea"/>
                <a:cs typeface="+mn-cs"/>
              </a:rPr>
              <a:t>reduce costs</a:t>
            </a:r>
            <a:r>
              <a:rPr lang="en-US" sz="1100" kern="1200" baseline="0" dirty="0">
                <a:solidFill>
                  <a:schemeClr val="tx1"/>
                </a:solidFill>
                <a:effectLst/>
                <a:ea typeface="+mn-ea"/>
                <a:cs typeface="+mn-cs"/>
              </a:rPr>
              <a:t>. In </a:t>
            </a:r>
            <a:r>
              <a:rPr lang="en-US" sz="1100" dirty="0">
                <a:cs typeface="Arial"/>
              </a:rPr>
              <a:t>Part 4: </a:t>
            </a:r>
            <a:r>
              <a:rPr lang="en-US" sz="1100" dirty="0"/>
              <a:t>Cost Optimization, using Amazon EC2 as our example, we will review important cost optimization elements.</a:t>
            </a:r>
          </a:p>
          <a:p>
            <a:endParaRPr lang="en-US" dirty="0"/>
          </a:p>
        </p:txBody>
      </p:sp>
    </p:spTree>
    <p:extLst>
      <p:ext uri="{BB962C8B-B14F-4D97-AF65-F5344CB8AC3E}">
        <p14:creationId xmlns:p14="http://schemas.microsoft.com/office/powerpoint/2010/main" val="1917879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baseline="0" dirty="0">
                <a:solidFill>
                  <a:schemeClr val="tx1"/>
                </a:solidFill>
                <a:effectLst/>
                <a:latin typeface="+mn-lt"/>
                <a:ea typeface="+mn-ea"/>
                <a:cs typeface="+mn-cs"/>
              </a:rPr>
              <a:t>To reduce costs, it’s very important to be able to </a:t>
            </a:r>
            <a:r>
              <a:rPr lang="en-US" sz="1100" b="1" kern="1200" baseline="0" dirty="0">
                <a:solidFill>
                  <a:schemeClr val="tx1"/>
                </a:solidFill>
                <a:effectLst/>
                <a:latin typeface="+mn-lt"/>
                <a:ea typeface="+mn-ea"/>
                <a:cs typeface="+mn-cs"/>
              </a:rPr>
              <a:t>optimize spend </a:t>
            </a:r>
            <a:r>
              <a:rPr lang="en-US" sz="1100" kern="1200" baseline="0" dirty="0">
                <a:solidFill>
                  <a:schemeClr val="tx1"/>
                </a:solidFill>
                <a:effectLst/>
                <a:latin typeface="+mn-lt"/>
                <a:ea typeface="+mn-ea"/>
                <a:cs typeface="+mn-cs"/>
              </a:rPr>
              <a:t>and </a:t>
            </a:r>
            <a:r>
              <a:rPr lang="en-US" sz="1100" b="1" kern="1200" baseline="0" dirty="0">
                <a:solidFill>
                  <a:schemeClr val="tx1"/>
                </a:solidFill>
                <a:effectLst/>
                <a:latin typeface="+mn-lt"/>
                <a:ea typeface="+mn-ea"/>
                <a:cs typeface="+mn-cs"/>
              </a:rPr>
              <a:t>pay only for what you need</a:t>
            </a:r>
            <a:r>
              <a:rPr lang="en-US" sz="1100" kern="1200" baseline="0" dirty="0">
                <a:solidFill>
                  <a:schemeClr val="tx1"/>
                </a:solidFill>
                <a:effectLst/>
                <a:latin typeface="+mn-lt"/>
                <a:ea typeface="+mn-ea"/>
                <a:cs typeface="+mn-cs"/>
              </a:rPr>
              <a:t> and </a:t>
            </a:r>
            <a:r>
              <a:rPr lang="en-US" sz="1100" b="1" kern="1200" baseline="0" dirty="0">
                <a:solidFill>
                  <a:schemeClr val="tx1"/>
                </a:solidFill>
                <a:effectLst/>
                <a:latin typeface="+mn-lt"/>
                <a:ea typeface="+mn-ea"/>
                <a:cs typeface="+mn-cs"/>
              </a:rPr>
              <a:t>when you need it</a:t>
            </a:r>
            <a:r>
              <a:rPr lang="en-US" sz="1100" kern="1200" baseline="0" dirty="0">
                <a:solidFill>
                  <a:schemeClr val="tx1"/>
                </a:solidFill>
                <a:effectLst/>
                <a:latin typeface="+mn-lt"/>
                <a:ea typeface="+mn-ea"/>
                <a:cs typeface="+mn-cs"/>
              </a:rPr>
              <a:t>. When you optimize costs, you can help your organization get the most out of your investments helping meet demand and capacity while using the most economically effective options.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Cost optimization using cloud has brought about new business models</a:t>
            </a:r>
            <a:r>
              <a:rPr lang="en-US" sz="1100" kern="1200" baseline="0" dirty="0">
                <a:solidFill>
                  <a:schemeClr val="tx1"/>
                </a:solidFill>
                <a:effectLst/>
                <a:latin typeface="+mn-lt"/>
                <a:ea typeface="+mn-ea"/>
                <a:cs typeface="+mn-cs"/>
              </a:rPr>
              <a:t> enabling organizations to be lean with what they use and reduce their costs dramatically.</a:t>
            </a:r>
          </a:p>
        </p:txBody>
      </p:sp>
    </p:spTree>
    <p:extLst>
      <p:ext uri="{BB962C8B-B14F-4D97-AF65-F5344CB8AC3E}">
        <p14:creationId xmlns:p14="http://schemas.microsoft.com/office/powerpoint/2010/main" val="3003011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Lift and shift is a strategy for moving an application or operation from one environment to another – without redesigning the application.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initial lift and shift model does</a:t>
            </a:r>
            <a:r>
              <a:rPr lang="en-US" sz="1100" kern="1200" baseline="0" dirty="0">
                <a:solidFill>
                  <a:schemeClr val="tx1"/>
                </a:solidFill>
                <a:effectLst/>
                <a:latin typeface="+mn-lt"/>
                <a:ea typeface="+mn-ea"/>
                <a:cs typeface="+mn-cs"/>
              </a:rPr>
              <a:t> no</a:t>
            </a:r>
            <a:r>
              <a:rPr lang="en-US" sz="1100" kern="1200" dirty="0">
                <a:solidFill>
                  <a:schemeClr val="tx1"/>
                </a:solidFill>
                <a:effectLst/>
                <a:latin typeface="+mn-lt"/>
                <a:ea typeface="+mn-ea"/>
                <a:cs typeface="+mn-cs"/>
              </a:rPr>
              <a:t>t fully capture the on-going economic case for the cloud. Cost optimization over time continues to drive down costs through ongoing improvements, managed services, and an expanded scope of analysis beyond just Amazon EC2 (for example, Amazon Relational Database Service (Amazon RDS), Lambda, and storage). </a:t>
            </a:r>
          </a:p>
        </p:txBody>
      </p:sp>
    </p:spTree>
    <p:extLst>
      <p:ext uri="{BB962C8B-B14F-4D97-AF65-F5344CB8AC3E}">
        <p14:creationId xmlns:p14="http://schemas.microsoft.com/office/powerpoint/2010/main" val="3807968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optimize costs, you need to consider four consistent, powerful drivers: </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Right-sizing</a:t>
            </a:r>
            <a:r>
              <a:rPr lang="en-US" sz="1100" kern="1200" dirty="0">
                <a:solidFill>
                  <a:schemeClr val="tx1"/>
                </a:solidFill>
                <a:effectLst/>
                <a:latin typeface="+mn-lt"/>
                <a:ea typeface="+mn-ea"/>
                <a:cs typeface="+mn-cs"/>
              </a:rPr>
              <a:t> - Choose</a:t>
            </a:r>
            <a:r>
              <a:rPr lang="en-US" sz="1100" kern="1200" baseline="0" dirty="0">
                <a:solidFill>
                  <a:schemeClr val="tx1"/>
                </a:solidFill>
                <a:effectLst/>
                <a:latin typeface="+mn-lt"/>
                <a:ea typeface="+mn-ea"/>
                <a:cs typeface="+mn-cs"/>
              </a:rPr>
              <a:t> the right balance of i</a:t>
            </a:r>
            <a:r>
              <a:rPr lang="en-US" sz="1100" kern="1200" dirty="0">
                <a:solidFill>
                  <a:schemeClr val="tx1"/>
                </a:solidFill>
                <a:effectLst/>
                <a:latin typeface="+mn-lt"/>
                <a:ea typeface="+mn-ea"/>
                <a:cs typeface="+mn-cs"/>
              </a:rPr>
              <a:t>nstance types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Reserved Instances </a:t>
            </a:r>
            <a:r>
              <a:rPr lang="en-US" sz="1100" kern="1200" dirty="0">
                <a:solidFill>
                  <a:schemeClr val="tx1"/>
                </a:solidFill>
                <a:effectLst/>
                <a:latin typeface="+mn-lt"/>
                <a:ea typeface="+mn-ea"/>
                <a:cs typeface="+mn-cs"/>
              </a:rPr>
              <a:t>- Leverage reserved instances when you have long-term workloads with predictable usage patterns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 Increase elasticity using auto scaling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Monitor and Improve </a:t>
            </a:r>
            <a:r>
              <a:rPr lang="en-US" sz="1100" kern="1200" dirty="0">
                <a:solidFill>
                  <a:schemeClr val="tx1"/>
                </a:solidFill>
                <a:effectLst/>
                <a:latin typeface="+mn-lt"/>
                <a:ea typeface="+mn-ea"/>
                <a:cs typeface="+mn-cs"/>
              </a:rPr>
              <a:t>- Monitor by measuring and analyzing your system. Continually improve and adjust as you go.</a:t>
            </a:r>
          </a:p>
        </p:txBody>
      </p:sp>
    </p:spTree>
    <p:extLst>
      <p:ext uri="{BB962C8B-B14F-4D97-AF65-F5344CB8AC3E}">
        <p14:creationId xmlns:p14="http://schemas.microsoft.com/office/powerpoint/2010/main" val="1584935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look at right-sizing first. AWS offers approximately 60 instance types and sizes (</a:t>
            </a:r>
            <a:r>
              <a:rPr lang="en-US" sz="1100" kern="1200" dirty="0">
                <a:solidFill>
                  <a:schemeClr val="tx1"/>
                </a:solidFill>
                <a:effectLst/>
                <a:latin typeface="+mn-lt"/>
                <a:ea typeface="+mn-ea"/>
                <a:cs typeface="+mn-cs"/>
                <a:hlinkClick r:id="rId3"/>
              </a:rPr>
              <a:t>https://aws.amazon.com/ec2/instance-types/</a:t>
            </a:r>
            <a:r>
              <a:rPr lang="en-US" sz="1100" kern="1200" dirty="0">
                <a:solidFill>
                  <a:schemeClr val="tx1"/>
                </a:solidFill>
                <a:effectLst/>
                <a:latin typeface="+mn-lt"/>
                <a:ea typeface="+mn-ea"/>
                <a:cs typeface="+mn-cs"/>
              </a:rPr>
              <a:t>). This is great for customers because it allows them to select the best fit instance for their workload. It can be difficult to know where to start and what instance is best not just from a technical but also from a cost perspective. </a:t>
            </a:r>
            <a:r>
              <a:rPr lang="en-US" sz="1100" b="1" kern="1200" dirty="0">
                <a:solidFill>
                  <a:schemeClr val="tx1"/>
                </a:solidFill>
                <a:effectLst/>
                <a:latin typeface="+mn-lt"/>
                <a:ea typeface="+mn-ea"/>
                <a:cs typeface="+mn-cs"/>
              </a:rPr>
              <a:t>Right-sizing</a:t>
            </a:r>
            <a:r>
              <a:rPr lang="en-US" sz="1100" kern="1200" dirty="0">
                <a:solidFill>
                  <a:schemeClr val="tx1"/>
                </a:solidFill>
                <a:effectLst/>
                <a:latin typeface="+mn-lt"/>
                <a:ea typeface="+mn-ea"/>
                <a:cs typeface="+mn-cs"/>
              </a:rPr>
              <a:t> is the process of looking at deployed resources and looking for opportunities to downsize when possible. </a:t>
            </a:r>
          </a:p>
          <a:p>
            <a:pPr marL="0" lvl="0" indent="0">
              <a:buFont typeface="Arial" panose="020B0604020202020204" pitchFamily="34" charset="0"/>
              <a:buNone/>
            </a:pPr>
            <a:endParaRPr lang="en-US" sz="1100" kern="1200" dirty="0">
              <a:effectLst/>
              <a:latin typeface="+mn-lt"/>
              <a:ea typeface="+mn-ea"/>
              <a:cs typeface="+mn-cs"/>
            </a:endParaRPr>
          </a:p>
          <a:p>
            <a:pPr marL="0" lvl="0" indent="0">
              <a:buFont typeface="Arial" panose="020B0604020202020204" pitchFamily="34" charset="0"/>
              <a:buNone/>
            </a:pPr>
            <a:r>
              <a:rPr lang="en-US" sz="1100" b="1" kern="1200" dirty="0">
                <a:effectLst/>
                <a:latin typeface="+mn-lt"/>
                <a:ea typeface="+mn-ea"/>
                <a:cs typeface="+mn-cs"/>
              </a:rPr>
              <a:t>To Right-Size: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Select</a:t>
            </a:r>
            <a:r>
              <a:rPr lang="en-US" sz="1100" kern="1200" dirty="0">
                <a:effectLst/>
                <a:latin typeface="+mn-lt"/>
                <a:ea typeface="+mn-ea"/>
                <a:cs typeface="+mn-cs"/>
              </a:rPr>
              <a:t> the cheapest instance available that still meets your performance requirements. </a:t>
            </a:r>
            <a:r>
              <a:rPr lang="en-US" sz="1100" kern="1200" dirty="0">
                <a:solidFill>
                  <a:schemeClr val="tx1"/>
                </a:solidFill>
                <a:effectLst/>
                <a:latin typeface="+mn-lt"/>
                <a:ea typeface="+mn-ea"/>
                <a:cs typeface="+mn-cs"/>
              </a:rPr>
              <a:t>Right-size is defined as the cheapest instance or storage type available that meets performance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Review</a:t>
            </a:r>
            <a:r>
              <a:rPr lang="en-US" sz="1100" kern="1200" dirty="0">
                <a:effectLst/>
                <a:latin typeface="+mn-lt"/>
                <a:ea typeface="+mn-ea"/>
                <a:cs typeface="+mn-cs"/>
              </a:rPr>
              <a:t> CPU, RAM, storage, and network utilization to identify potential instances that can be </a:t>
            </a:r>
            <a:r>
              <a:rPr lang="en-US" sz="1100" b="1" i="1" kern="1200" dirty="0">
                <a:effectLst/>
                <a:latin typeface="+mn-lt"/>
                <a:ea typeface="+mn-ea"/>
                <a:cs typeface="+mn-cs"/>
              </a:rPr>
              <a:t>downsized</a:t>
            </a:r>
            <a:r>
              <a:rPr lang="en-US" sz="1100" kern="1200" dirty="0">
                <a:effectLst/>
                <a:latin typeface="+mn-lt"/>
                <a:ea typeface="+mn-ea"/>
                <a:cs typeface="+mn-cs"/>
              </a:rPr>
              <a:t>. Also, </a:t>
            </a:r>
            <a:r>
              <a:rPr lang="en-US" sz="1100" kern="1200" dirty="0">
                <a:solidFill>
                  <a:schemeClr val="tx1"/>
                </a:solidFill>
                <a:effectLst/>
                <a:latin typeface="+mn-lt"/>
                <a:ea typeface="+mn-ea"/>
                <a:cs typeface="+mn-cs"/>
              </a:rPr>
              <a:t>testing is cheap so you can easily provision any type and size of instance to test your application on to identify performance requirements. Use this to your advantage for right-sizing.</a:t>
            </a:r>
            <a:endParaRPr lang="en-US" sz="1100" kern="1200" dirty="0">
              <a:effectLst/>
              <a:latin typeface="+mn-lt"/>
              <a:ea typeface="+mn-ea"/>
              <a:cs typeface="+mn-cs"/>
            </a:endParaRPr>
          </a:p>
          <a:p>
            <a:pPr marL="171450" lvl="0" indent="-171450">
              <a:buFont typeface="Arial" panose="020B0604020202020204" pitchFamily="34" charset="0"/>
              <a:buChar char="•"/>
            </a:pPr>
            <a:r>
              <a:rPr lang="en-US" sz="1100" b="1" kern="1200" dirty="0">
                <a:effectLst/>
                <a:latin typeface="+mn-lt"/>
                <a:ea typeface="+mn-ea"/>
                <a:cs typeface="+mn-cs"/>
              </a:rPr>
              <a:t>Leverage</a:t>
            </a:r>
            <a:r>
              <a:rPr lang="en-US" sz="1100" kern="1200" dirty="0">
                <a:effectLst/>
                <a:latin typeface="+mn-lt"/>
                <a:ea typeface="+mn-ea"/>
                <a:cs typeface="+mn-cs"/>
              </a:rPr>
              <a:t> Amazon CloudWatch metrics and set up custom metrics. A metric represents a time-ordered set of values that are published to CloudWatch. For example, the CPU usage of a particular Amazon Amazon EC2 instance. Data points can come from any application or business activity for which you collect data.  </a:t>
            </a:r>
            <a:endParaRPr lang="en-US" sz="1100" dirty="0"/>
          </a:p>
          <a:p>
            <a:r>
              <a:rPr lang="en-US" sz="1100" b="1" dirty="0"/>
              <a:t>Best Practice</a:t>
            </a:r>
            <a:r>
              <a:rPr lang="en-US" sz="1100" dirty="0"/>
              <a:t>: Right size, then reserve.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effectLst/>
                <a:latin typeface="+mn-lt"/>
                <a:ea typeface="+mn-ea"/>
                <a:cs typeface="+mn-cs"/>
              </a:rPr>
              <a:t>Select the link to learn more. </a:t>
            </a:r>
            <a:r>
              <a:rPr lang="en-US" sz="1100" kern="1200" dirty="0">
                <a:effectLst/>
                <a:latin typeface="+mn-lt"/>
                <a:ea typeface="+mn-ea"/>
                <a:cs typeface="+mn-cs"/>
                <a:hlinkClick r:id="rId4"/>
              </a:rPr>
              <a:t>https://docs.aws.amazon.com/AmazonCloudWatch/latest/monitoring/cloudwatch_concepts.html#Metric</a:t>
            </a:r>
            <a:r>
              <a:rPr lang="en-US" sz="1100" kern="1200" dirty="0">
                <a:effectLst/>
                <a:latin typeface="+mn-lt"/>
                <a:ea typeface="+mn-ea"/>
                <a:cs typeface="+mn-cs"/>
              </a:rPr>
              <a:t>. </a:t>
            </a:r>
          </a:p>
          <a:p>
            <a:endParaRPr lang="en-US" sz="1100" i="1" dirty="0"/>
          </a:p>
        </p:txBody>
      </p:sp>
    </p:spTree>
    <p:extLst>
      <p:ext uri="{BB962C8B-B14F-4D97-AF65-F5344CB8AC3E}">
        <p14:creationId xmlns:p14="http://schemas.microsoft.com/office/powerpoint/2010/main" val="61449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altLang="en-US" sz="1100" dirty="0">
                <a:solidFill>
                  <a:srgbClr val="323232"/>
                </a:solidFill>
              </a:rPr>
              <a:t>AWS provides a number of pricing models for Amazon EC2 to help customers save money. Customers can combine multiple purchase types to optimize pricing based on their current and forecast capacity needs. There are four Amazon EC2 purchase types: On Demand, Reserved, Spot, and Dedicated.</a:t>
            </a:r>
          </a:p>
          <a:p>
            <a:endParaRPr lang="en-US" altLang="en-US" sz="1100" b="0" i="0" kern="1200" dirty="0">
              <a:solidFill>
                <a:schemeClr val="tx1"/>
              </a:solidFill>
              <a:effectLst/>
              <a:latin typeface="+mn-lt"/>
              <a:ea typeface="+mn-ea"/>
              <a:cs typeface="+mn-cs"/>
            </a:endParaRPr>
          </a:p>
          <a:p>
            <a:pPr marL="0" indent="0">
              <a:buFont typeface="Arial" panose="020B0604020202020204" pitchFamily="34" charset="0"/>
              <a:buNone/>
            </a:pPr>
            <a:r>
              <a:rPr lang="en-US" altLang="en-US" sz="1100" b="0" i="0" kern="1200" dirty="0">
                <a:solidFill>
                  <a:schemeClr val="tx1"/>
                </a:solidFill>
                <a:effectLst/>
                <a:latin typeface="+mn-lt"/>
                <a:ea typeface="+mn-ea"/>
                <a:cs typeface="+mn-cs"/>
              </a:rPr>
              <a:t>Let’s review each of these in more detail.</a:t>
            </a:r>
            <a:endParaRPr lang="en-US" altLang="en-US" sz="1100" dirty="0">
              <a:solidFill>
                <a:srgbClr val="323232"/>
              </a:solidFill>
            </a:endParaRPr>
          </a:p>
          <a:p>
            <a:pPr marL="0" lvl="0" indent="0">
              <a:buFont typeface="Arial" panose="020B0604020202020204" pitchFamily="34" charset="0"/>
              <a:buNone/>
            </a:pPr>
            <a:endParaRPr lang="en-US" sz="1100" i="1"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373435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defRPr/>
            </a:pPr>
            <a:r>
              <a:rPr lang="en-US" sz="1100" b="1" dirty="0"/>
              <a:t>With On Demand</a:t>
            </a:r>
            <a:r>
              <a:rPr lang="en-US" sz="1100" dirty="0"/>
              <a:t>: </a:t>
            </a:r>
          </a:p>
          <a:p>
            <a:pPr marL="171450" indent="-171450">
              <a:spcAft>
                <a:spcPts val="1200"/>
              </a:spcAft>
              <a:buFont typeface="Arial" panose="020B0604020202020204" pitchFamily="34" charset="0"/>
              <a:buChar char="•"/>
              <a:defRPr/>
            </a:pPr>
            <a:r>
              <a:rPr lang="en-US" sz="1100" dirty="0"/>
              <a:t>Pay for compute capacity by per hour or per second depending on which instances you run. </a:t>
            </a:r>
          </a:p>
          <a:p>
            <a:pPr marL="171450" indent="-171450">
              <a:spcAft>
                <a:spcPts val="1200"/>
              </a:spcAft>
              <a:buFont typeface="Arial" panose="020B0604020202020204" pitchFamily="34" charset="0"/>
              <a:buChar char="•"/>
              <a:defRPr/>
            </a:pPr>
            <a:r>
              <a:rPr lang="en-US" sz="1100" dirty="0"/>
              <a:t>No long-term commitments or upfront payments are needed.</a:t>
            </a:r>
          </a:p>
          <a:p>
            <a:pPr marL="171450" indent="-171450">
              <a:spcAft>
                <a:spcPts val="1200"/>
              </a:spcAft>
              <a:buFont typeface="Arial" panose="020B0604020202020204" pitchFamily="34" charset="0"/>
              <a:buChar char="•"/>
              <a:defRPr/>
            </a:pPr>
            <a:r>
              <a:rPr lang="en-US" sz="1100" dirty="0"/>
              <a:t>You can Increase or decrease your compute capacity depending on the demands of your application and only pay the specified per hourly rates for the instance you use. </a:t>
            </a:r>
          </a:p>
          <a:p>
            <a:pPr marL="171450" indent="-171450">
              <a:spcAft>
                <a:spcPts val="1200"/>
              </a:spcAft>
              <a:buFont typeface="Arial" panose="020B0604020202020204" pitchFamily="34" charset="0"/>
              <a:buChar char="•"/>
              <a:defRPr/>
            </a:pPr>
            <a:r>
              <a:rPr lang="en-US" sz="1100" b="0" dirty="0"/>
              <a:t>Pay</a:t>
            </a:r>
            <a:r>
              <a:rPr lang="en-US" sz="1100" b="1" dirty="0"/>
              <a:t> </a:t>
            </a:r>
            <a:r>
              <a:rPr lang="en-US" sz="1100" dirty="0"/>
              <a:t>for compute capacity by the hour with no long-term commitments. This frees you from the costs and complexities of planning, purchasing, and maintaining hardware and transforms what are commonly large fixed costs into much smaller variable costs. </a:t>
            </a:r>
          </a:p>
          <a:p>
            <a:pPr marL="171450" indent="-171450">
              <a:spcAft>
                <a:spcPts val="1200"/>
              </a:spcAft>
              <a:buFont typeface="Arial" panose="020B0604020202020204" pitchFamily="34" charset="0"/>
              <a:buChar char="•"/>
              <a:defRPr/>
            </a:pPr>
            <a:r>
              <a:rPr lang="en-US" sz="1100" dirty="0"/>
              <a:t>On-Demand pricing works well for spiky workloads.</a:t>
            </a:r>
            <a:endParaRPr lang="en-US" altLang="en-US" sz="1100" dirty="0"/>
          </a:p>
        </p:txBody>
      </p:sp>
    </p:spTree>
    <p:extLst>
      <p:ext uri="{BB962C8B-B14F-4D97-AF65-F5344CB8AC3E}">
        <p14:creationId xmlns:p14="http://schemas.microsoft.com/office/powerpoint/2010/main" val="11796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Part 1: Compute Services Overview.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Running servers on-premises is an expensive undertaking. Hardware needs to be procured, often based on project plans rather than the reality of usage. Data centers are expensive to build, staff, and maintain. You need to provision resources for the worst case. Servers need to be able to handle traffic spikes and events. Once built out, you often have capacity lying idle.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AWS offers flexibility and cost effectiveness. With AWS, you can scale your compute needs to your workload. Scalability is built into our compute services so that as demand increases, you can easily scale up. When demand drops, for example at night or on weekends, you can scale down to save money and resources. You don't need to pay for what you're not using. </a:t>
            </a:r>
          </a:p>
        </p:txBody>
      </p:sp>
    </p:spTree>
    <p:extLst>
      <p:ext uri="{BB962C8B-B14F-4D97-AF65-F5344CB8AC3E}">
        <p14:creationId xmlns:p14="http://schemas.microsoft.com/office/powerpoint/2010/main" val="2937054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spcBef>
                <a:spcPct val="0"/>
              </a:spcBef>
              <a:spcAft>
                <a:spcPct val="0"/>
              </a:spcAft>
              <a:defRPr/>
            </a:pPr>
            <a:r>
              <a:rPr lang="en-US" altLang="en-US" sz="1100" b="1" dirty="0">
                <a:solidFill>
                  <a:srgbClr val="323232"/>
                </a:solidFill>
              </a:rPr>
              <a:t>Reserved Instances </a:t>
            </a:r>
            <a:r>
              <a:rPr lang="en-US" altLang="en-US" sz="1100" dirty="0">
                <a:solidFill>
                  <a:srgbClr val="323232"/>
                </a:solidFill>
              </a:rPr>
              <a:t>give you the option to make one upfront payment for each instance you want to reserve at a significant discount. </a:t>
            </a:r>
            <a:r>
              <a:rPr lang="en-US" sz="1100" dirty="0"/>
              <a:t>Reserved Instances provide you with a significant discount (up to 75%) compared to On-Demand instance pricing. When you purchase a Reserved Instance, you can choose between a Standard or Convertible offering class.</a:t>
            </a:r>
          </a:p>
          <a:p>
            <a:pPr marL="628650" lvl="1" indent="-171450">
              <a:buFont typeface="Arial" panose="020B0604020202020204" pitchFamily="34" charset="0"/>
              <a:buChar char="•"/>
            </a:pPr>
            <a:r>
              <a:rPr lang="en-US" sz="1100" b="1" dirty="0"/>
              <a:t>Standard</a:t>
            </a:r>
            <a:r>
              <a:rPr lang="en-US" sz="1100" dirty="0"/>
              <a:t>: With standard, some attributes, such as instance size, can be modified during the term; however, the instance type cannot be modified. You cannot exchange a Standard Reserved Instance, only modify it. </a:t>
            </a:r>
          </a:p>
          <a:p>
            <a:pPr marL="628650" lvl="1" indent="-171450">
              <a:buFont typeface="Arial" panose="020B0604020202020204" pitchFamily="34" charset="0"/>
              <a:buChar char="•"/>
            </a:pPr>
            <a:r>
              <a:rPr lang="en-US" sz="1100" b="1" dirty="0"/>
              <a:t>Convertible</a:t>
            </a:r>
            <a:r>
              <a:rPr lang="en-US" sz="1100" dirty="0"/>
              <a:t>: With convertible, the instance can be exchanged during the term for another Convertible Reserved Instance with new attributes including instance family, instance type, platform, scope, or tenancy</a:t>
            </a:r>
            <a:endParaRPr lang="en-US" altLang="en-US" sz="1100" dirty="0">
              <a:solidFill>
                <a:srgbClr val="323232"/>
              </a:solidFill>
            </a:endParaRPr>
          </a:p>
          <a:p>
            <a:pPr eaLnBrk="0" fontAlgn="base" hangingPunct="0">
              <a:spcBef>
                <a:spcPct val="0"/>
              </a:spcBef>
              <a:spcAft>
                <a:spcPct val="0"/>
              </a:spcAft>
              <a:defRPr/>
            </a:pPr>
            <a:endParaRPr lang="en-US" altLang="en-US" sz="1100" dirty="0">
              <a:solidFill>
                <a:srgbClr val="323232"/>
              </a:solidFill>
            </a:endParaRPr>
          </a:p>
          <a:p>
            <a:pPr eaLnBrk="0" fontAlgn="base" hangingPunct="0">
              <a:spcBef>
                <a:spcPct val="0"/>
              </a:spcBef>
              <a:spcAft>
                <a:spcPct val="0"/>
              </a:spcAft>
              <a:defRPr/>
            </a:pPr>
            <a:r>
              <a:rPr lang="en-US" altLang="en-US" sz="1100" dirty="0">
                <a:solidFill>
                  <a:srgbClr val="323232"/>
                </a:solidFill>
              </a:rPr>
              <a:t>Reserved pricing works well for steady-state workloads with committed utilization.</a:t>
            </a:r>
          </a:p>
        </p:txBody>
      </p:sp>
    </p:spTree>
    <p:extLst>
      <p:ext uri="{BB962C8B-B14F-4D97-AF65-F5344CB8AC3E}">
        <p14:creationId xmlns:p14="http://schemas.microsoft.com/office/powerpoint/2010/main" val="3840565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lnSpc>
                <a:spcPct val="120000"/>
              </a:lnSpc>
              <a:spcBef>
                <a:spcPct val="0"/>
              </a:spcBef>
              <a:spcAft>
                <a:spcPts val="1200"/>
              </a:spcAft>
              <a:defRPr/>
            </a:pPr>
            <a:r>
              <a:rPr lang="en-US" sz="1100" b="1" dirty="0">
                <a:solidFill>
                  <a:srgbClr val="323232"/>
                </a:solidFill>
                <a:ea typeface="ＭＳ Ｐゴシック" charset="0"/>
              </a:rPr>
              <a:t>Spot Instances </a:t>
            </a:r>
            <a:r>
              <a:rPr lang="en-US" sz="1100" dirty="0">
                <a:solidFill>
                  <a:srgbClr val="323232"/>
                </a:solidFill>
                <a:ea typeface="ＭＳ Ｐゴシック" charset="0"/>
              </a:rPr>
              <a:t>enable you to bid for unused Amazon EC2 capacity. Instances are charged the Spot Price, which is set by Amazon and fluctuates depending on the supply of and demand for Spot Instance capacity. </a:t>
            </a:r>
            <a:r>
              <a:rPr lang="en-US" sz="1100" dirty="0"/>
              <a:t>Amazon EC2 Spot instances allow you to request spare Amazon EC2 computing capacity for up to 90% off the On-Demand price.</a:t>
            </a:r>
            <a:endParaRPr lang="en-US" sz="1100" dirty="0">
              <a:solidFill>
                <a:srgbClr val="323232"/>
              </a:solidFill>
              <a:ea typeface="ＭＳ Ｐゴシック" charset="0"/>
            </a:endParaRPr>
          </a:p>
          <a:p>
            <a:pPr eaLnBrk="0" fontAlgn="base" hangingPunct="0">
              <a:lnSpc>
                <a:spcPct val="120000"/>
              </a:lnSpc>
              <a:spcBef>
                <a:spcPct val="0"/>
              </a:spcBef>
              <a:spcAft>
                <a:spcPts val="1200"/>
              </a:spcAft>
              <a:defRPr/>
            </a:pPr>
            <a:endParaRPr lang="en-US" sz="1100" dirty="0">
              <a:solidFill>
                <a:srgbClr val="323232"/>
              </a:solidFill>
              <a:ea typeface="ＭＳ Ｐゴシック" charset="0"/>
            </a:endParaRPr>
          </a:p>
          <a:p>
            <a:pPr eaLnBrk="0" fontAlgn="base" hangingPunct="0">
              <a:lnSpc>
                <a:spcPct val="120000"/>
              </a:lnSpc>
              <a:spcBef>
                <a:spcPct val="0"/>
              </a:spcBef>
              <a:spcAft>
                <a:spcPts val="1200"/>
              </a:spcAft>
              <a:defRPr/>
            </a:pPr>
            <a:r>
              <a:rPr lang="en-US" sz="1100" dirty="0">
                <a:solidFill>
                  <a:srgbClr val="323232"/>
                </a:solidFill>
                <a:ea typeface="ＭＳ Ｐゴシック" charset="0"/>
              </a:rPr>
              <a:t>Spot pricing offers the best hourly rate and works best for workloads that are not time-dependent and which can afford to be interrupted. </a:t>
            </a:r>
          </a:p>
        </p:txBody>
      </p:sp>
    </p:spTree>
    <p:extLst>
      <p:ext uri="{BB962C8B-B14F-4D97-AF65-F5344CB8AC3E}">
        <p14:creationId xmlns:p14="http://schemas.microsoft.com/office/powerpoint/2010/main" val="3828667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lnSpc>
                <a:spcPct val="120000"/>
              </a:lnSpc>
              <a:spcBef>
                <a:spcPct val="0"/>
              </a:spcBef>
              <a:spcAft>
                <a:spcPts val="1200"/>
              </a:spcAft>
              <a:defRPr/>
            </a:pPr>
            <a:r>
              <a:rPr lang="en-US" sz="1100" b="1" dirty="0">
                <a:solidFill>
                  <a:srgbClr val="323232"/>
                </a:solidFill>
                <a:ea typeface="ＭＳ Ｐゴシック" charset="0"/>
              </a:rPr>
              <a:t>Dedicated Instances </a:t>
            </a:r>
            <a:r>
              <a:rPr lang="en-US" sz="1100" dirty="0">
                <a:solidFill>
                  <a:srgbClr val="323232"/>
                </a:solidFill>
                <a:ea typeface="ＭＳ Ｐゴシック" charset="0"/>
              </a:rPr>
              <a:t>run on hardware dedicated to a single customer. Dedicated Instances ensure that your Amazon EC2 compute instances are isolated at the hardware level.</a:t>
            </a:r>
            <a:endParaRPr lang="en-US" sz="1100" b="1" dirty="0">
              <a:solidFill>
                <a:srgbClr val="323232"/>
              </a:solidFill>
              <a:ea typeface="ＭＳ Ｐゴシック" charset="0"/>
            </a:endParaRPr>
          </a:p>
          <a:p>
            <a:pPr eaLnBrk="0" fontAlgn="base" hangingPunct="0">
              <a:lnSpc>
                <a:spcPct val="120000"/>
              </a:lnSpc>
              <a:spcBef>
                <a:spcPct val="0"/>
              </a:spcBef>
              <a:spcAft>
                <a:spcPts val="1200"/>
              </a:spcAft>
              <a:defRPr/>
            </a:pPr>
            <a:endParaRPr lang="en-US" sz="1100" dirty="0">
              <a:solidFill>
                <a:srgbClr val="323232"/>
              </a:solidFill>
            </a:endParaRPr>
          </a:p>
          <a:p>
            <a:pPr eaLnBrk="0" fontAlgn="base" hangingPunct="0">
              <a:lnSpc>
                <a:spcPct val="120000"/>
              </a:lnSpc>
              <a:spcBef>
                <a:spcPct val="0"/>
              </a:spcBef>
              <a:spcAft>
                <a:spcPts val="1200"/>
              </a:spcAft>
              <a:defRPr/>
            </a:pPr>
            <a:r>
              <a:rPr lang="en-US" sz="1100" dirty="0">
                <a:solidFill>
                  <a:srgbClr val="323232"/>
                </a:solidFill>
              </a:rPr>
              <a:t>Some customers use Dedicated Instances to allow them to run third-party software, where the licensing model demands that the hardware is dedicated to one tenant. They then fill the rest of their workloads with either On-Demand or Spot Instances</a:t>
            </a:r>
            <a:r>
              <a:rPr lang="en-US" sz="1100" dirty="0">
                <a:solidFill>
                  <a:srgbClr val="323232"/>
                </a:solidFill>
                <a:ea typeface="ＭＳ Ｐゴシック" charset="0"/>
              </a:rPr>
              <a:t>.</a:t>
            </a:r>
            <a:r>
              <a:rPr lang="en-US" altLang="en-US" sz="1100" dirty="0">
                <a:solidFill>
                  <a:srgbClr val="323232"/>
                </a:solidFill>
              </a:rPr>
              <a:t> </a:t>
            </a:r>
          </a:p>
          <a:p>
            <a:pPr eaLnBrk="0" fontAlgn="base" hangingPunct="0">
              <a:lnSpc>
                <a:spcPct val="120000"/>
              </a:lnSpc>
              <a:spcBef>
                <a:spcPct val="0"/>
              </a:spcBef>
              <a:spcAft>
                <a:spcPts val="1200"/>
              </a:spcAft>
              <a:defRPr/>
            </a:pPr>
            <a:endParaRPr lang="en-US" sz="1100" dirty="0">
              <a:solidFill>
                <a:srgbClr val="323232"/>
              </a:solidFill>
              <a:ea typeface="ＭＳ Ｐゴシック" charset="0"/>
            </a:endParaRPr>
          </a:p>
        </p:txBody>
      </p:sp>
    </p:spTree>
    <p:extLst>
      <p:ext uri="{BB962C8B-B14F-4D97-AF65-F5344CB8AC3E}">
        <p14:creationId xmlns:p14="http://schemas.microsoft.com/office/powerpoint/2010/main" val="1733564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lnSpc>
                <a:spcPct val="120000"/>
              </a:lnSpc>
              <a:spcBef>
                <a:spcPct val="0"/>
              </a:spcBef>
              <a:spcAft>
                <a:spcPts val="1200"/>
              </a:spcAft>
              <a:defRPr/>
            </a:pPr>
            <a:r>
              <a:rPr lang="en-US" sz="1100" dirty="0">
                <a:solidFill>
                  <a:srgbClr val="323232"/>
                </a:solidFill>
              </a:rPr>
              <a:t>The AWS pricing models help you optimize your cost savings based on your unique requirements. You can take full advantage of cloud computing benefits and on-demand elastic provisioning with the control and security your applications require, while paying only for what you use.</a:t>
            </a:r>
            <a:endParaRPr lang="en-US" sz="1100" dirty="0">
              <a:solidFill>
                <a:srgbClr val="323232"/>
              </a:solidFill>
              <a:ea typeface="ＭＳ Ｐゴシック" charset="0"/>
            </a:endParaRPr>
          </a:p>
        </p:txBody>
      </p:sp>
    </p:spTree>
    <p:extLst>
      <p:ext uri="{BB962C8B-B14F-4D97-AF65-F5344CB8AC3E}">
        <p14:creationId xmlns:p14="http://schemas.microsoft.com/office/powerpoint/2010/main" val="4288162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After you have settled on an instance type, you have the option of purchasing a </a:t>
            </a:r>
            <a:r>
              <a:rPr lang="en-US" sz="1100" b="1" i="0" kern="1200" dirty="0">
                <a:solidFill>
                  <a:schemeClr val="tx1"/>
                </a:solidFill>
                <a:effectLst/>
                <a:latin typeface="+mn-lt"/>
                <a:ea typeface="+mn-ea"/>
                <a:cs typeface="+mn-cs"/>
              </a:rPr>
              <a:t>Reserved Instance (RI)</a:t>
            </a:r>
            <a:r>
              <a:rPr lang="en-US" sz="1100" b="0" i="0" kern="1200" dirty="0">
                <a:solidFill>
                  <a:schemeClr val="tx1"/>
                </a:solidFill>
                <a:effectLst/>
                <a:latin typeface="+mn-lt"/>
                <a:ea typeface="+mn-ea"/>
                <a:cs typeface="+mn-cs"/>
              </a:rPr>
              <a:t>. This is an </a:t>
            </a:r>
            <a:r>
              <a:rPr lang="en-US" sz="1100" b="1" i="0" kern="1200" dirty="0">
                <a:solidFill>
                  <a:schemeClr val="tx1"/>
                </a:solidFill>
                <a:effectLst/>
                <a:latin typeface="+mn-lt"/>
                <a:ea typeface="+mn-ea"/>
                <a:cs typeface="+mn-cs"/>
              </a:rPr>
              <a:t>upfront commitment to purchase capacity</a:t>
            </a:r>
            <a:r>
              <a:rPr lang="en-US" sz="1100" b="0" i="0" kern="1200" dirty="0">
                <a:solidFill>
                  <a:schemeClr val="tx1"/>
                </a:solidFill>
                <a:effectLst/>
                <a:latin typeface="+mn-lt"/>
                <a:ea typeface="+mn-ea"/>
                <a:cs typeface="+mn-cs"/>
              </a:rPr>
              <a:t> in a particular AWS region, which will </a:t>
            </a:r>
            <a:r>
              <a:rPr lang="en-US" sz="1100" b="1" i="0" kern="1200" dirty="0">
                <a:solidFill>
                  <a:schemeClr val="tx1"/>
                </a:solidFill>
                <a:effectLst/>
                <a:latin typeface="+mn-lt"/>
                <a:ea typeface="+mn-ea"/>
                <a:cs typeface="+mn-cs"/>
              </a:rPr>
              <a:t>dramatically reduce your running costs</a:t>
            </a:r>
            <a:r>
              <a:rPr lang="en-US" sz="1100" b="0" i="0" kern="1200" dirty="0">
                <a:solidFill>
                  <a:schemeClr val="tx1"/>
                </a:solidFill>
                <a:effectLst/>
                <a:latin typeface="+mn-lt"/>
                <a:ea typeface="+mn-ea"/>
                <a:cs typeface="+mn-cs"/>
              </a:rPr>
              <a:t>. A </a:t>
            </a:r>
            <a:r>
              <a:rPr lang="en-US" sz="1100" b="1" i="0" kern="1200" dirty="0">
                <a:solidFill>
                  <a:schemeClr val="tx1"/>
                </a:solidFill>
                <a:effectLst/>
                <a:latin typeface="+mn-lt"/>
                <a:ea typeface="+mn-ea"/>
                <a:cs typeface="+mn-cs"/>
              </a:rPr>
              <a:t>Reserved Instance is a billing construct</a:t>
            </a:r>
            <a:r>
              <a:rPr lang="en-US" sz="1100" b="0" i="0" kern="1200" dirty="0">
                <a:solidFill>
                  <a:schemeClr val="tx1"/>
                </a:solidFill>
                <a:effectLst/>
                <a:latin typeface="+mn-lt"/>
                <a:ea typeface="+mn-ea"/>
                <a:cs typeface="+mn-cs"/>
              </a:rPr>
              <a:t>; it ensures you have capacity available in the Availability Zones you have selected and purchased for that instance type. </a:t>
            </a:r>
            <a:r>
              <a:rPr lang="en-US" sz="1100" dirty="0"/>
              <a:t>Reserved Instances are currently offered as one- or three-year commitments, and your requirements may change before the Reserved Instance commitment expires. </a:t>
            </a:r>
            <a:endParaRPr lang="en-US" sz="1100" b="0" i="0" kern="1200" dirty="0">
              <a:solidFill>
                <a:schemeClr val="tx1"/>
              </a:solidFill>
              <a:effectLst/>
              <a:latin typeface="+mn-lt"/>
              <a:ea typeface="+mn-ea"/>
              <a:cs typeface="+mn-cs"/>
            </a:endParaRPr>
          </a:p>
          <a:p>
            <a:pPr eaLnBrk="1" hangingPunct="1"/>
            <a:endParaRPr lang="en-US" sz="1100" b="0" i="0" kern="1200" dirty="0">
              <a:solidFill>
                <a:schemeClr val="tx1"/>
              </a:solidFill>
              <a:effectLst/>
              <a:latin typeface="+mn-lt"/>
              <a:ea typeface="+mn-ea"/>
              <a:cs typeface="+mn-cs"/>
            </a:endParaRPr>
          </a:p>
          <a:p>
            <a:pPr eaLnBrk="1" hangingPunct="1"/>
            <a:r>
              <a:rPr lang="en-US" sz="1100" b="0" i="0" kern="1200" dirty="0">
                <a:solidFill>
                  <a:schemeClr val="tx1"/>
                </a:solidFill>
                <a:effectLst/>
                <a:latin typeface="+mn-lt"/>
                <a:ea typeface="+mn-ea"/>
                <a:cs typeface="+mn-cs"/>
              </a:rPr>
              <a:t>Besides treating a Reserved Instance as a 24x7 resource, it is also possible for you to combine a Reserved Instance if your workload is time-dependent. For example, let’s assume you have a Reserved Instance for a multi-purpose instance type like an m4.large. You only need to run this instance during office hours for a total of nine hours (8:00am</a:t>
            </a:r>
            <a:r>
              <a:rPr lang="en-US" sz="1100" b="0" i="0" kern="1200" baseline="0" dirty="0">
                <a:solidFill>
                  <a:schemeClr val="tx1"/>
                </a:solidFill>
                <a:effectLst/>
                <a:latin typeface="+mn-lt"/>
                <a:ea typeface="+mn-ea"/>
                <a:cs typeface="+mn-cs"/>
              </a:rPr>
              <a:t> to </a:t>
            </a:r>
            <a:r>
              <a:rPr lang="en-US" sz="1100" b="0" i="0" kern="1200" dirty="0">
                <a:solidFill>
                  <a:schemeClr val="tx1"/>
                </a:solidFill>
                <a:effectLst/>
                <a:latin typeface="+mn-lt"/>
                <a:ea typeface="+mn-ea"/>
                <a:cs typeface="+mn-cs"/>
              </a:rPr>
              <a:t>5:00pm). However, you have another workload in the same Availability Zone that can use the same instance type and be run after office hours (5:00pm</a:t>
            </a:r>
            <a:r>
              <a:rPr lang="en-US" sz="1100" b="0" i="0" kern="1200" baseline="0" dirty="0">
                <a:solidFill>
                  <a:schemeClr val="tx1"/>
                </a:solidFill>
                <a:effectLst/>
                <a:latin typeface="+mn-lt"/>
                <a:ea typeface="+mn-ea"/>
                <a:cs typeface="+mn-cs"/>
              </a:rPr>
              <a:t> to 8:00am</a:t>
            </a:r>
            <a:r>
              <a:rPr lang="en-US" sz="1100" b="0" i="0" kern="1200" dirty="0">
                <a:solidFill>
                  <a:schemeClr val="tx1"/>
                </a:solidFill>
                <a:effectLst/>
                <a:latin typeface="+mn-lt"/>
                <a:ea typeface="+mn-ea"/>
                <a:cs typeface="+mn-cs"/>
              </a:rPr>
              <a:t>). You could select the same instance type (m4.large) and start the evening workload on that instance after the daytime instance has shut down. After the first instance is shut down, the Reserved Instance  hourly rate will apply to the after-hours instance, thus maximizing your overall cost efficiency.</a:t>
            </a:r>
          </a:p>
          <a:p>
            <a:pPr eaLnBrk="1" hangingPunct="1"/>
            <a:endParaRPr lang="en-US" sz="1100" b="0" i="0" kern="1200" dirty="0">
              <a:solidFill>
                <a:schemeClr val="tx1"/>
              </a:solidFill>
              <a:effectLst/>
              <a:latin typeface="+mn-lt"/>
              <a:ea typeface="+mn-ea"/>
              <a:cs typeface="+mn-cs"/>
            </a:endParaRPr>
          </a:p>
          <a:p>
            <a:pPr eaLnBrk="1" hangingPunct="1"/>
            <a:r>
              <a:rPr lang="en-US" sz="1100" b="0" i="0" kern="1200" dirty="0">
                <a:solidFill>
                  <a:schemeClr val="tx1"/>
                </a:solidFill>
                <a:effectLst/>
                <a:latin typeface="+mn-lt"/>
                <a:ea typeface="+mn-ea"/>
                <a:cs typeface="+mn-cs"/>
              </a:rPr>
              <a:t>It’s important to </a:t>
            </a:r>
            <a:r>
              <a:rPr lang="en-US" sz="1100" b="1" i="0" kern="1200" dirty="0">
                <a:solidFill>
                  <a:schemeClr val="tx1"/>
                </a:solidFill>
                <a:effectLst/>
                <a:latin typeface="+mn-lt"/>
                <a:ea typeface="+mn-ea"/>
                <a:cs typeface="+mn-cs"/>
              </a:rPr>
              <a:t>continually reevaluate your instance selection</a:t>
            </a:r>
            <a:r>
              <a:rPr lang="en-US" sz="1100" b="0" i="0" kern="1200" dirty="0">
                <a:solidFill>
                  <a:schemeClr val="tx1"/>
                </a:solidFill>
                <a:effectLst/>
                <a:latin typeface="+mn-lt"/>
                <a:ea typeface="+mn-ea"/>
                <a:cs typeface="+mn-cs"/>
              </a:rPr>
              <a:t>, because workloads and instance types will change over time. </a:t>
            </a:r>
          </a:p>
        </p:txBody>
      </p:sp>
    </p:spTree>
    <p:extLst>
      <p:ext uri="{BB962C8B-B14F-4D97-AF65-F5344CB8AC3E}">
        <p14:creationId xmlns:p14="http://schemas.microsoft.com/office/powerpoint/2010/main" val="991647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Step 1: </a:t>
            </a:r>
            <a:r>
              <a:rPr lang="en-US" sz="1100" kern="1200" dirty="0">
                <a:solidFill>
                  <a:schemeClr val="tx1"/>
                </a:solidFill>
                <a:effectLst/>
                <a:latin typeface="+mn-lt"/>
                <a:ea typeface="+mn-ea"/>
                <a:cs typeface="+mn-cs"/>
              </a:rPr>
              <a:t>Reserved Instance Coverage -</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Cover always-on resources with standard or convertible Reserved Instances</a:t>
            </a:r>
            <a:r>
              <a:rPr lang="en-US" sz="1100" dirty="0"/>
              <a:t>. Your target should be 70 to 80 percent of always-on coverage. </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Step 2:</a:t>
            </a:r>
            <a:r>
              <a:rPr lang="en-US" sz="1100" kern="1200" dirty="0">
                <a:solidFill>
                  <a:schemeClr val="tx1"/>
                </a:solidFill>
                <a:effectLst/>
                <a:latin typeface="+mn-lt"/>
                <a:ea typeface="+mn-ea"/>
                <a:cs typeface="+mn-cs"/>
              </a:rPr>
              <a:t> Increase Reserved Instance Utilization: </a:t>
            </a:r>
          </a:p>
          <a:p>
            <a:pPr lvl="0"/>
            <a:r>
              <a:rPr lang="en-US" sz="1100" kern="1200" dirty="0">
                <a:solidFill>
                  <a:schemeClr val="tx1"/>
                </a:solidFill>
                <a:effectLst/>
                <a:latin typeface="+mn-lt"/>
                <a:ea typeface="+mn-ea"/>
                <a:cs typeface="+mn-cs"/>
              </a:rPr>
              <a:t> • Known architectures: Leverage Standard Reserved Instance flexibility to increase utilization. </a:t>
            </a:r>
          </a:p>
          <a:p>
            <a:pPr lvl="0"/>
            <a:r>
              <a:rPr lang="en-US" sz="1100" kern="1200" dirty="0">
                <a:solidFill>
                  <a:schemeClr val="tx1"/>
                </a:solidFill>
                <a:effectLst/>
                <a:latin typeface="+mn-lt"/>
                <a:ea typeface="+mn-ea"/>
                <a:cs typeface="+mn-cs"/>
              </a:rPr>
              <a:t> • Growing or changing architectures: Leverage Convertible Reserved Instances across families, sizes, and OS. </a:t>
            </a:r>
          </a:p>
          <a:p>
            <a:pPr lvl="0"/>
            <a:r>
              <a:rPr lang="en-US" sz="1100" kern="1200" dirty="0">
                <a:solidFill>
                  <a:schemeClr val="tx1"/>
                </a:solidFill>
                <a:effectLst/>
                <a:latin typeface="+mn-lt"/>
                <a:ea typeface="+mn-ea"/>
                <a:cs typeface="+mn-cs"/>
              </a:rPr>
              <a:t> • Regional Benefit: Consolidated billing, reservation not critical</a:t>
            </a:r>
          </a:p>
        </p:txBody>
      </p:sp>
    </p:spTree>
    <p:extLst>
      <p:ext uri="{BB962C8B-B14F-4D97-AF65-F5344CB8AC3E}">
        <p14:creationId xmlns:p14="http://schemas.microsoft.com/office/powerpoint/2010/main" val="1616984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is using an instance when you need it, but turning it off when you don’t. It’s one of the most central tenets of the cloud, but we often see customers go through a learning process to operationalize this in order to drive cost savings. </a:t>
            </a:r>
          </a:p>
          <a:p>
            <a:r>
              <a:rPr lang="en-US" sz="1100" kern="1200" dirty="0">
                <a:solidFill>
                  <a:schemeClr val="tx1"/>
                </a:solidFill>
                <a:effectLst/>
                <a:latin typeface="+mn-lt"/>
                <a:ea typeface="+mn-ea"/>
                <a:cs typeface="+mn-cs"/>
              </a:rPr>
              <a:t> </a:t>
            </a:r>
          </a:p>
          <a:p>
            <a:pPr lvl="0"/>
            <a:r>
              <a:rPr lang="en-US" sz="1100" kern="1200" dirty="0">
                <a:solidFill>
                  <a:schemeClr val="tx1"/>
                </a:solidFill>
                <a:effectLst/>
                <a:latin typeface="+mn-lt"/>
                <a:ea typeface="+mn-ea"/>
                <a:cs typeface="+mn-cs"/>
              </a:rPr>
              <a:t>The easiest way for large customers to leverage this is to look for the “low-hanging fruit”, such as non-production environments or dev/test workloads. If you’re running dev/test out of a single time zone, for example, you can easily </a:t>
            </a:r>
            <a:r>
              <a:rPr lang="en-US" sz="1100" b="1" kern="1200" dirty="0">
                <a:solidFill>
                  <a:schemeClr val="tx1"/>
                </a:solidFill>
                <a:effectLst/>
                <a:latin typeface="+mn-lt"/>
                <a:ea typeface="+mn-ea"/>
                <a:cs typeface="+mn-cs"/>
              </a:rPr>
              <a:t>turn off those instances outside of business hours </a:t>
            </a:r>
            <a:r>
              <a:rPr lang="en-US" sz="1100" kern="1200" dirty="0">
                <a:solidFill>
                  <a:schemeClr val="tx1"/>
                </a:solidFill>
                <a:effectLst/>
                <a:latin typeface="+mn-lt"/>
                <a:ea typeface="+mn-ea"/>
                <a:cs typeface="+mn-cs"/>
              </a:rPr>
              <a:t>and reduce their cost by 80%. There’s a reason why the light switch is by the door </a:t>
            </a:r>
            <a:r>
              <a:rPr lang="en-US" sz="1100" i="1" kern="1200" dirty="0">
                <a:solidFill>
                  <a:schemeClr val="tx1"/>
                </a:solidFill>
                <a:effectLst/>
                <a:latin typeface="+mn-lt"/>
                <a:ea typeface="+mn-ea"/>
                <a:cs typeface="+mn-cs"/>
              </a:rPr>
              <a:t>to turn off the lights on your way out of the office each night. </a:t>
            </a:r>
          </a:p>
          <a:p>
            <a:pPr lvl="0"/>
            <a:endParaRPr lang="en-US" sz="1100" i="1"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For production workloads, getting more precise and granular with auto scaling is going to help ensure that you’re able to take advantage of horizontal scaling in order to meet peak capacity needs, while not paying for peak capacity. </a:t>
            </a:r>
          </a:p>
          <a:p>
            <a:r>
              <a:rPr lang="en-US" sz="1100" kern="1200" dirty="0">
                <a:solidFill>
                  <a:schemeClr val="tx1"/>
                </a:solidFill>
                <a:effectLst/>
                <a:latin typeface="+mn-lt"/>
                <a:ea typeface="+mn-ea"/>
                <a:cs typeface="+mn-cs"/>
              </a:rPr>
              <a:t> </a:t>
            </a:r>
          </a:p>
          <a:p>
            <a:r>
              <a:rPr lang="en-US" sz="1100" i="1" dirty="0"/>
              <a:t>As a rule of thumb</a:t>
            </a:r>
            <a:r>
              <a:rPr lang="en-US" sz="1100" dirty="0"/>
              <a:t>: You should be targeting 20-30% of your Amazon EC2 instances running on-demand or as spot, and you should be looking to maximize elasticity within this group.</a:t>
            </a:r>
          </a:p>
        </p:txBody>
      </p:sp>
    </p:spTree>
    <p:extLst>
      <p:ext uri="{BB962C8B-B14F-4D97-AF65-F5344CB8AC3E}">
        <p14:creationId xmlns:p14="http://schemas.microsoft.com/office/powerpoint/2010/main" val="3497983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Do not </a:t>
            </a:r>
            <a:r>
              <a:rPr lang="en-US" sz="1100" kern="1200" dirty="0">
                <a:solidFill>
                  <a:schemeClr val="tx1"/>
                </a:solidFill>
                <a:effectLst/>
                <a:latin typeface="+mn-lt"/>
                <a:ea typeface="+mn-ea"/>
                <a:cs typeface="+mn-cs"/>
              </a:rPr>
              <a:t>manage the cloud like you would manage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 data center: this is a new operational model. Use more and smaller instances as opposed to fewer, larger instances. The savings can be significant, for example, there is a14% savings from using t2s vs. m4s.</a:t>
            </a:r>
          </a:p>
        </p:txBody>
      </p:sp>
    </p:spTree>
    <p:extLst>
      <p:ext uri="{BB962C8B-B14F-4D97-AF65-F5344CB8AC3E}">
        <p14:creationId xmlns:p14="http://schemas.microsoft.com/office/powerpoint/2010/main" val="3376269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3333" y="4400550"/>
            <a:ext cx="6096000" cy="3600450"/>
          </a:xfrm>
        </p:spPr>
        <p:txBody>
          <a:bodyPr/>
          <a:lstStyle/>
          <a:p>
            <a:r>
              <a:rPr lang="en-US" sz="1000" kern="1200" dirty="0">
                <a:solidFill>
                  <a:schemeClr val="tx1"/>
                </a:solidFill>
                <a:effectLst/>
                <a:latin typeface="+mn-lt"/>
                <a:ea typeface="+mn-ea"/>
                <a:cs typeface="+mn-cs"/>
              </a:rPr>
              <a:t>At Amazon, automation is the key to success at scale. There are a few things that can provide the insights needed to drive cost optimization:  </a:t>
            </a: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First</a:t>
            </a:r>
            <a:r>
              <a:rPr lang="en-US" sz="1000" kern="1200" dirty="0">
                <a:solidFill>
                  <a:schemeClr val="tx1"/>
                </a:solidFill>
                <a:effectLst/>
                <a:latin typeface="+mn-lt"/>
                <a:ea typeface="+mn-ea"/>
                <a:cs typeface="+mn-cs"/>
              </a:rPr>
              <a:t>, set up tools that help you understand the opportunity. Tagging helps provide information about </a:t>
            </a:r>
            <a:r>
              <a:rPr lang="en-US" sz="1000" i="1" kern="1200" dirty="0">
                <a:solidFill>
                  <a:schemeClr val="tx1"/>
                </a:solidFill>
                <a:effectLst/>
                <a:latin typeface="+mn-lt"/>
                <a:ea typeface="+mn-ea"/>
                <a:cs typeface="+mn-cs"/>
              </a:rPr>
              <a:t>what resources</a:t>
            </a:r>
            <a:r>
              <a:rPr lang="en-US" sz="1000" kern="1200" dirty="0">
                <a:solidFill>
                  <a:schemeClr val="tx1"/>
                </a:solidFill>
                <a:effectLst/>
                <a:latin typeface="+mn-lt"/>
                <a:ea typeface="+mn-ea"/>
                <a:cs typeface="+mn-cs"/>
              </a:rPr>
              <a:t> are being used </a:t>
            </a:r>
            <a:r>
              <a:rPr lang="en-US" sz="1000" i="1" kern="1200" dirty="0">
                <a:solidFill>
                  <a:schemeClr val="tx1"/>
                </a:solidFill>
                <a:effectLst/>
                <a:latin typeface="+mn-lt"/>
                <a:ea typeface="+mn-ea"/>
                <a:cs typeface="+mn-cs"/>
              </a:rPr>
              <a:t>by whom</a:t>
            </a:r>
            <a:r>
              <a:rPr lang="en-US" sz="1000" kern="1200" dirty="0">
                <a:solidFill>
                  <a:schemeClr val="tx1"/>
                </a:solidFill>
                <a:effectLst/>
                <a:latin typeface="+mn-lt"/>
                <a:ea typeface="+mn-ea"/>
                <a:cs typeface="+mn-cs"/>
              </a:rPr>
              <a:t> and </a:t>
            </a:r>
            <a:r>
              <a:rPr lang="en-US" sz="1000" i="1" kern="1200" dirty="0">
                <a:solidFill>
                  <a:schemeClr val="tx1"/>
                </a:solidFill>
                <a:effectLst/>
                <a:latin typeface="+mn-lt"/>
                <a:ea typeface="+mn-ea"/>
                <a:cs typeface="+mn-cs"/>
              </a:rPr>
              <a:t>for what purpose</a:t>
            </a:r>
            <a:r>
              <a:rPr lang="en-US" sz="1000" kern="1200" dirty="0">
                <a:solidFill>
                  <a:schemeClr val="tx1"/>
                </a:solidFill>
                <a:effectLst/>
                <a:latin typeface="+mn-lt"/>
                <a:ea typeface="+mn-ea"/>
                <a:cs typeface="+mn-cs"/>
              </a:rPr>
              <a:t>.  </a:t>
            </a:r>
            <a:r>
              <a:rPr lang="en-US" sz="1000" b="1" kern="1200" dirty="0">
                <a:solidFill>
                  <a:schemeClr val="tx1"/>
                </a:solidFill>
                <a:effectLst/>
                <a:latin typeface="+mn-lt"/>
                <a:ea typeface="+mn-ea"/>
                <a:cs typeface="+mn-cs"/>
              </a:rPr>
              <a:t>Tags</a:t>
            </a:r>
            <a:r>
              <a:rPr lang="en-US" sz="1000" kern="1200" dirty="0">
                <a:solidFill>
                  <a:schemeClr val="tx1"/>
                </a:solidFill>
                <a:effectLst/>
                <a:latin typeface="+mn-lt"/>
                <a:ea typeface="+mn-ea"/>
                <a:cs typeface="+mn-cs"/>
              </a:rPr>
              <a:t> are </a:t>
            </a:r>
            <a:r>
              <a:rPr lang="en-US" sz="1000" b="1" kern="1200" dirty="0">
                <a:solidFill>
                  <a:schemeClr val="tx1"/>
                </a:solidFill>
                <a:effectLst/>
                <a:latin typeface="+mn-lt"/>
                <a:ea typeface="+mn-ea"/>
                <a:cs typeface="+mn-cs"/>
              </a:rPr>
              <a:t>Key Value Pairs </a:t>
            </a:r>
            <a:r>
              <a:rPr lang="en-US" sz="1000" kern="1200" dirty="0">
                <a:solidFill>
                  <a:schemeClr val="tx1"/>
                </a:solidFill>
                <a:effectLst/>
                <a:latin typeface="+mn-lt"/>
                <a:ea typeface="+mn-ea"/>
                <a:cs typeface="+mn-cs"/>
              </a:rPr>
              <a:t>attached to AWS resources. They contain metadata (data about data). Tags can sometimes be inherited to help you keep track of who provisioned resources (Auto scaling, CloudFormation, and Elastic Beanstalk can create other resources).  This help you keep track what resources are doing and who provisioned the service. </a:t>
            </a:r>
          </a:p>
          <a:p>
            <a:pPr marL="171450" lvl="0" indent="-171450">
              <a:buFont typeface="Arial" panose="020B0604020202020204" pitchFamily="34" charset="0"/>
              <a:buChar char="•"/>
            </a:pPr>
            <a:endParaRPr lang="en-US" sz="10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Second</a:t>
            </a:r>
            <a:r>
              <a:rPr lang="en-US" sz="1000" kern="1200" dirty="0">
                <a:solidFill>
                  <a:schemeClr val="tx1"/>
                </a:solidFill>
                <a:effectLst/>
                <a:latin typeface="+mn-lt"/>
                <a:ea typeface="+mn-ea"/>
                <a:cs typeface="+mn-cs"/>
              </a:rPr>
              <a:t>, you want tools that identify those resources that you can take action on quickly. Set up automated reports that identify instances not being turned off or that run at the wrong size. </a:t>
            </a:r>
          </a:p>
          <a:p>
            <a:pPr marL="171450" lvl="0" indent="-171450">
              <a:buFont typeface="Arial" panose="020B0604020202020204" pitchFamily="34" charset="0"/>
              <a:buChar char="•"/>
            </a:pPr>
            <a:endParaRPr lang="en-US" sz="10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Third</a:t>
            </a:r>
            <a:r>
              <a:rPr lang="en-US" sz="1000" kern="1200" dirty="0">
                <a:solidFill>
                  <a:schemeClr val="tx1"/>
                </a:solidFill>
                <a:effectLst/>
                <a:latin typeface="+mn-lt"/>
                <a:ea typeface="+mn-ea"/>
                <a:cs typeface="+mn-cs"/>
              </a:rPr>
              <a:t>, set up an automated report to determine what instances to downsize. This is important because looking at thousands of instances and trying to determine what type of instance should being run is challenging. An automated tool or report can easily do that for you.</a:t>
            </a:r>
          </a:p>
          <a:p>
            <a:pPr marL="171450" lvl="0" indent="-171450">
              <a:buFont typeface="Arial" panose="020B0604020202020204" pitchFamily="34" charset="0"/>
              <a:buChar char="•"/>
            </a:pPr>
            <a:endParaRPr lang="en-US" sz="10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Fourth</a:t>
            </a:r>
            <a:r>
              <a:rPr lang="en-US" sz="1000" kern="1200" dirty="0">
                <a:solidFill>
                  <a:schemeClr val="tx1"/>
                </a:solidFill>
                <a:effectLst/>
                <a:latin typeface="+mn-lt"/>
                <a:ea typeface="+mn-ea"/>
                <a:cs typeface="+mn-cs"/>
              </a:rPr>
              <a:t>, you need a tool to recommend which Reserved Instances (RIs) to buy. AWS provides recommendations through Trusted Advisor, and several partners (including CloudAbility, Cloud Checkr, Cloudyn, and Cloud Health) who also have good tools. </a:t>
            </a:r>
          </a:p>
          <a:p>
            <a:pPr marL="171450" lvl="0" indent="-171450">
              <a:buFont typeface="Arial" panose="020B0604020202020204" pitchFamily="34" charset="0"/>
              <a:buChar char="•"/>
            </a:pPr>
            <a:endParaRPr lang="en-US" sz="10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Fifth</a:t>
            </a:r>
            <a:r>
              <a:rPr lang="en-US" sz="1000" kern="1200" dirty="0">
                <a:solidFill>
                  <a:schemeClr val="tx1"/>
                </a:solidFill>
                <a:effectLst/>
                <a:latin typeface="+mn-lt"/>
                <a:ea typeface="+mn-ea"/>
                <a:cs typeface="+mn-cs"/>
              </a:rPr>
              <a:t>, consolidate your billing. </a:t>
            </a:r>
            <a:r>
              <a:rPr lang="en-US" sz="1000" b="0" i="0" kern="1200" dirty="0">
                <a:solidFill>
                  <a:schemeClr val="tx1"/>
                </a:solidFill>
                <a:effectLst/>
                <a:latin typeface="+mn-lt"/>
                <a:ea typeface="+mn-ea"/>
                <a:cs typeface="+mn-cs"/>
              </a:rPr>
              <a:t>Consolidated billing has the following benefits: </a:t>
            </a:r>
          </a:p>
          <a:p>
            <a:pPr marL="628650" lvl="1" indent="-171450">
              <a:buFont typeface="Arial" panose="020B0604020202020204" pitchFamily="34" charset="0"/>
              <a:buChar char="•"/>
            </a:pPr>
            <a:r>
              <a:rPr lang="en-US" sz="1000" b="1" i="0" kern="1200" dirty="0">
                <a:solidFill>
                  <a:schemeClr val="tx1"/>
                </a:solidFill>
                <a:effectLst/>
                <a:latin typeface="+mn-lt"/>
                <a:ea typeface="+mn-ea"/>
                <a:cs typeface="+mn-cs"/>
              </a:rPr>
              <a:t>One Bill</a:t>
            </a:r>
            <a:r>
              <a:rPr lang="en-US" sz="1000" b="0" i="0" kern="1200" dirty="0">
                <a:solidFill>
                  <a:schemeClr val="tx1"/>
                </a:solidFill>
                <a:effectLst/>
                <a:latin typeface="+mn-lt"/>
                <a:ea typeface="+mn-ea"/>
                <a:cs typeface="+mn-cs"/>
              </a:rPr>
              <a:t> – You get one bill for multiple accounts. </a:t>
            </a:r>
          </a:p>
          <a:p>
            <a:pPr marL="628650" lvl="1" indent="-171450">
              <a:buFont typeface="Arial" panose="020B0604020202020204" pitchFamily="34" charset="0"/>
              <a:buChar char="•"/>
            </a:pPr>
            <a:r>
              <a:rPr lang="en-US" sz="1000" b="1" i="0" kern="1200" dirty="0">
                <a:solidFill>
                  <a:schemeClr val="tx1"/>
                </a:solidFill>
                <a:effectLst/>
                <a:latin typeface="+mn-lt"/>
                <a:ea typeface="+mn-ea"/>
                <a:cs typeface="+mn-cs"/>
              </a:rPr>
              <a:t>Easy Tracking</a:t>
            </a:r>
            <a:r>
              <a:rPr lang="en-US" sz="1000" b="0" i="0" kern="1200" dirty="0">
                <a:solidFill>
                  <a:schemeClr val="tx1"/>
                </a:solidFill>
                <a:effectLst/>
                <a:latin typeface="+mn-lt"/>
                <a:ea typeface="+mn-ea"/>
                <a:cs typeface="+mn-cs"/>
              </a:rPr>
              <a:t> – You can easily track each account's charges and download the cost data in CSV format.</a:t>
            </a:r>
          </a:p>
          <a:p>
            <a:pPr marL="628650" lvl="1" indent="-171450">
              <a:buFont typeface="Arial" panose="020B0604020202020204" pitchFamily="34" charset="0"/>
              <a:buChar char="•"/>
            </a:pPr>
            <a:r>
              <a:rPr lang="en-US" sz="1000" b="1" i="0" kern="1200" dirty="0">
                <a:solidFill>
                  <a:schemeClr val="tx1"/>
                </a:solidFill>
                <a:effectLst/>
                <a:latin typeface="+mn-lt"/>
                <a:ea typeface="+mn-ea"/>
                <a:cs typeface="+mn-cs"/>
              </a:rPr>
              <a:t>Combined Usage</a:t>
            </a:r>
            <a:r>
              <a:rPr lang="en-US" sz="1000" b="0" i="0" kern="1200" dirty="0">
                <a:solidFill>
                  <a:schemeClr val="tx1"/>
                </a:solidFill>
                <a:effectLst/>
                <a:latin typeface="+mn-lt"/>
                <a:ea typeface="+mn-ea"/>
                <a:cs typeface="+mn-cs"/>
              </a:rPr>
              <a:t> – If you have multiple accounts today, your charges might decrease because AWS combines usage from all accounts in the organization to qualify you for volume pricing discounts. </a:t>
            </a:r>
            <a:endParaRPr lang="en-US" sz="10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0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b="1" kern="1200" dirty="0">
                <a:solidFill>
                  <a:schemeClr val="tx1"/>
                </a:solidFill>
                <a:effectLst/>
                <a:latin typeface="+mn-lt"/>
                <a:ea typeface="+mn-ea"/>
                <a:cs typeface="+mn-cs"/>
              </a:rPr>
              <a:t>Finally</a:t>
            </a:r>
            <a:r>
              <a:rPr lang="en-US" sz="1000" kern="1200" dirty="0">
                <a:solidFill>
                  <a:schemeClr val="tx1"/>
                </a:solidFill>
                <a:effectLst/>
                <a:latin typeface="+mn-lt"/>
                <a:ea typeface="+mn-ea"/>
                <a:cs typeface="+mn-cs"/>
              </a:rPr>
              <a:t>, it’s important to report on cost optimization in order to show the opportunities that exist and show how you’re progressing. Create a dashboard that can report on the savings your cost optimization efforts have achieved.</a:t>
            </a:r>
          </a:p>
        </p:txBody>
      </p:sp>
    </p:spTree>
    <p:extLst>
      <p:ext uri="{BB962C8B-B14F-4D97-AF65-F5344CB8AC3E}">
        <p14:creationId xmlns:p14="http://schemas.microsoft.com/office/powerpoint/2010/main" val="2962248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effectLst/>
              </a:rPr>
              <a:t>Utilize online resources to help you reduce cost, increase performance, and improve security by optimizing your AWS environment: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effectLst/>
              </a:rPr>
              <a:t>AWS Trusted Advisor </a:t>
            </a:r>
            <a:r>
              <a:rPr lang="en-US" sz="1100" dirty="0">
                <a:effectLst/>
              </a:rPr>
              <a:t>provides real time guidance to help you provision your resources following AWS best practices. To learn more about AWS Trusted Advisor, select the link. </a:t>
            </a:r>
            <a:r>
              <a:rPr lang="en-US" sz="1100" dirty="0">
                <a:effectLst/>
                <a:hlinkClick r:id="rId3"/>
              </a:rPr>
              <a:t>http://aws.amazon.com/premiumsupport/trustedadvisor</a:t>
            </a:r>
            <a:r>
              <a:rPr lang="en-US" sz="1100" dirty="0">
                <a:effectLst/>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effectLs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t>AWS Cost Explorer </a:t>
            </a:r>
            <a:r>
              <a:rPr lang="en-US" sz="1100" dirty="0"/>
              <a:t>is a free tool that you can use to view graphs of your costs (also known as spend data) for up to the last 13 months, and forecast how much you are likely to spend for the next three months. You can use Cost Explorer to see patterns in how much you spend on AWS resources over time, identify areas that need further inquiry, and see trends that you can use to understand your costs. You can also specify time ranges for the data you want to see, and you can view time data by day or by month. To learn more about AWS Cost Explorer, select the link. </a:t>
            </a:r>
            <a:r>
              <a:rPr lang="en-US" sz="1100" dirty="0">
                <a:hlinkClick r:id="rId4"/>
              </a:rPr>
              <a:t>http://aws.amazon.com/aws-cost-management/aws-cost-explorer</a:t>
            </a:r>
            <a:r>
              <a:rPr lang="en-US" sz="1100" dirty="0"/>
              <a:t>. </a:t>
            </a:r>
          </a:p>
          <a:p>
            <a:endParaRPr lang="en-US" sz="1100" dirty="0"/>
          </a:p>
        </p:txBody>
      </p:sp>
    </p:spTree>
    <p:extLst>
      <p:ext uri="{BB962C8B-B14F-4D97-AF65-F5344CB8AC3E}">
        <p14:creationId xmlns:p14="http://schemas.microsoft.com/office/powerpoint/2010/main" val="253943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b="1" kern="1200" dirty="0">
                <a:solidFill>
                  <a:schemeClr val="tx1"/>
                </a:solidFill>
                <a:effectLst/>
                <a:latin typeface="+mn-lt"/>
                <a:ea typeface="+mn-ea"/>
                <a:cs typeface="+mn-cs"/>
              </a:rPr>
              <a:t>Amazon EC2 </a:t>
            </a:r>
            <a:r>
              <a:rPr lang="en-US" sz="1100" kern="1200" dirty="0">
                <a:solidFill>
                  <a:schemeClr val="tx1"/>
                </a:solidFill>
                <a:effectLst/>
                <a:latin typeface="+mn-lt"/>
                <a:ea typeface="+mn-ea"/>
                <a:cs typeface="+mn-cs"/>
              </a:rPr>
              <a:t>is a web service that provides resizable compute capacity in the cloud. It allows organizations to obtain and configure virtual compute capacity. You can select from a variety of operating systems and resource configurations (such as memory, CPU, storage, etc.) that are optimal for the application profile of each workload. You can cost-effectively scale resources up and down to meet your needs.</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AWS Lambda </a:t>
            </a:r>
            <a:r>
              <a:rPr lang="en-US" sz="1100" kern="1200" dirty="0">
                <a:solidFill>
                  <a:schemeClr val="tx1"/>
                </a:solidFill>
                <a:effectLst/>
                <a:latin typeface="+mn-lt"/>
                <a:ea typeface="+mn-ea"/>
                <a:cs typeface="+mn-cs"/>
              </a:rPr>
              <a:t>is a zero-administration compute platform. AWS Lambda lets you run code without provisioning or managing servers. You pay only for the compute time you consume. There's no charge when your code's not running. With Lambda, you can run code for virtually any type of application or backend service including mobile, internet of Things and streaming service - all with zero administration!</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Automatic Scaling </a:t>
            </a:r>
            <a:r>
              <a:rPr lang="en-US" sz="1100" kern="1200" dirty="0">
                <a:solidFill>
                  <a:schemeClr val="tx1"/>
                </a:solidFill>
                <a:effectLst/>
                <a:latin typeface="+mn-lt"/>
                <a:ea typeface="+mn-ea"/>
                <a:cs typeface="+mn-cs"/>
              </a:rPr>
              <a:t>allows organizations to scale Amazon EC2 capacity up or down automatically according to conditions defined for a particular workload. It be used to help maintain application availability and ensures that the desired number of Amazon EC2 instances are running, but it also allows resources to scale in and out to match workload demand.</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Elastic Load Balancer </a:t>
            </a:r>
            <a:r>
              <a:rPr lang="en-US" sz="1100" kern="1200" dirty="0">
                <a:solidFill>
                  <a:schemeClr val="tx1"/>
                </a:solidFill>
                <a:effectLst/>
                <a:latin typeface="+mn-lt"/>
                <a:ea typeface="+mn-ea"/>
                <a:cs typeface="+mn-cs"/>
              </a:rPr>
              <a:t>automatically adjusts to incoming traffic and rapid changes in network traffic patterns by distributing across multiple Amazon EC2 instances in the cloud without manual intervention. This enables you to achieve higher levels of fault tolerance with your applications.</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AWS Elastic Beanstalk </a:t>
            </a:r>
            <a:r>
              <a:rPr lang="en-US" sz="1100" kern="1200" dirty="0">
                <a:solidFill>
                  <a:schemeClr val="tx1"/>
                </a:solidFill>
                <a:effectLst/>
                <a:latin typeface="+mn-lt"/>
                <a:ea typeface="+mn-ea"/>
                <a:cs typeface="+mn-cs"/>
              </a:rPr>
              <a:t>is a Platform as a Service (or PaaS) that facilitates quick deployment of your applications by providing all the applications services you need for your application. There’s no charge for Elastic Beanstalk, so you only pay for the underlying AWS services used. </a:t>
            </a:r>
          </a:p>
        </p:txBody>
      </p:sp>
    </p:spTree>
    <p:extLst>
      <p:ext uri="{BB962C8B-B14F-4D97-AF65-F5344CB8AC3E}">
        <p14:creationId xmlns:p14="http://schemas.microsoft.com/office/powerpoint/2010/main" val="35106503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Cost optimization is an continual and interdependent process. </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Select the appropriate pricing models (instance types), and leverage Reserved Instances (RIs) according to your business requirements.</a:t>
            </a:r>
            <a:endParaRPr lang="en-US" sz="11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Increase your elasticity by using auto scaling and turning off non-production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Leverage</a:t>
            </a:r>
            <a:r>
              <a:rPr lang="en-US" sz="1100" kern="1200" baseline="0" dirty="0">
                <a:solidFill>
                  <a:schemeClr val="tx1"/>
                </a:solidFill>
                <a:effectLst/>
                <a:latin typeface="+mn-lt"/>
                <a:ea typeface="+mn-ea"/>
                <a:cs typeface="+mn-cs"/>
              </a:rPr>
              <a:t> AWS tools to analyze, monitor, and improve your costs.</a:t>
            </a:r>
          </a:p>
        </p:txBody>
      </p:sp>
    </p:spTree>
    <p:extLst>
      <p:ext uri="{BB962C8B-B14F-4D97-AF65-F5344CB8AC3E}">
        <p14:creationId xmlns:p14="http://schemas.microsoft.com/office/powerpoint/2010/main" val="12514505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5: AWS Lambda.</a:t>
            </a:r>
          </a:p>
          <a:p>
            <a:endParaRPr lang="en-US" sz="1100" dirty="0"/>
          </a:p>
          <a:p>
            <a:r>
              <a:rPr lang="en-US" sz="1100" dirty="0"/>
              <a:t>Let’s look another compute service, AWS Lambda, an event-driven serverless compute service. </a:t>
            </a:r>
            <a:r>
              <a:rPr lang="en-US" sz="1100" b="0" i="0" kern="1200" dirty="0">
                <a:solidFill>
                  <a:schemeClr val="tx1"/>
                </a:solidFill>
                <a:effectLst/>
                <a:latin typeface="+mn-lt"/>
                <a:ea typeface="+mn-ea"/>
                <a:cs typeface="+mn-cs"/>
              </a:rPr>
              <a:t>Lambda lets you run code without provisioning or managing servers. You pay only for the compute time you consume - there is no charge when your code is not running.</a:t>
            </a:r>
          </a:p>
        </p:txBody>
      </p:sp>
    </p:spTree>
    <p:extLst>
      <p:ext uri="{BB962C8B-B14F-4D97-AF65-F5344CB8AC3E}">
        <p14:creationId xmlns:p14="http://schemas.microsoft.com/office/powerpoint/2010/main" val="4149805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Lambda offers fully managed, serverless compute services that executes your code only when needed and scales automatically to thousands of requests per second. </a:t>
            </a:r>
          </a:p>
          <a:p>
            <a:r>
              <a:rPr lang="en-US" sz="1100" dirty="0"/>
              <a:t> </a:t>
            </a:r>
          </a:p>
          <a:p>
            <a:r>
              <a:rPr lang="en-US" sz="1100" dirty="0"/>
              <a:t>With Lambda, you can run code for virtually any type of application or backend service - all with zero administration. Just upload your code and Lambda takes care of everything required to run and scale your code with high availability. You can set up your code to automatically trigger from other AWS services or call it directly from any web or mobile app. It should be noted that function execution on Lambda is limited to a maximum of 5 minutes. In addition, multiple languages are supported. </a:t>
            </a:r>
          </a:p>
          <a:p>
            <a:endParaRPr lang="en-US" sz="1100" dirty="0"/>
          </a:p>
        </p:txBody>
      </p:sp>
    </p:spTree>
    <p:extLst>
      <p:ext uri="{BB962C8B-B14F-4D97-AF65-F5344CB8AC3E}">
        <p14:creationId xmlns:p14="http://schemas.microsoft.com/office/powerpoint/2010/main" val="2657236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200" kern="1200" dirty="0">
                <a:solidFill>
                  <a:schemeClr val="tx1"/>
                </a:solidFill>
                <a:effectLst/>
                <a:latin typeface="+mn-lt"/>
                <a:ea typeface="+mn-ea"/>
                <a:cs typeface="+mn-cs"/>
              </a:rPr>
              <a:t>Lambda offers several benefits: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are no servers to manage. You only pay for the compute you use with continuous scaling. Sub-second metering makes it so you don’t pay for compute time when your code is not running. This makes AWS Lambda ideal for variable in intermittent workloads.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can run code for virtually any application or backend service, all with zero administration, including server and operating system maintenance. Just upload your code and Lambda takes care of everything required to run and scale your code with high availability.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can set up your code to automatically trigger from other AWS services, or call it directly from any web or mobile app.</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Lambda supports a variety of different programming languages including Go, NodeJS, Java, C#, and Python.</a:t>
            </a:r>
            <a:endParaRPr lang="en-US" sz="1100" dirty="0"/>
          </a:p>
        </p:txBody>
      </p:sp>
    </p:spTree>
    <p:extLst>
      <p:ext uri="{BB962C8B-B14F-4D97-AF65-F5344CB8AC3E}">
        <p14:creationId xmlns:p14="http://schemas.microsoft.com/office/powerpoint/2010/main" val="38789685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really simple to build your Lambda function. You configure your environment, then you upload your code to AWS Lambda, setup your code to trigger from other AWS services, and watch it run. Lambda runs your code only when triggered using only the compute resources needed. It is as simple as that.</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rPr>
              <a:t>Lambda is billed on the number times your code is triggered and for each 1/100 millisecond of execution time.</a:t>
            </a:r>
          </a:p>
        </p:txBody>
      </p:sp>
    </p:spTree>
    <p:extLst>
      <p:ext uri="{BB962C8B-B14F-4D97-AF65-F5344CB8AC3E}">
        <p14:creationId xmlns:p14="http://schemas.microsoft.com/office/powerpoint/2010/main" val="389795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37613"/>
          </a:xfrm>
        </p:spPr>
        <p:txBody>
          <a:bodyPr/>
          <a:lstStyle/>
          <a:p>
            <a:r>
              <a:rPr lang="en-US" sz="1100" dirty="0"/>
              <a:t>So, how can you use Lambda? </a:t>
            </a:r>
          </a:p>
          <a:p>
            <a:endParaRPr lang="en-US" sz="1100" dirty="0"/>
          </a:p>
          <a:p>
            <a:r>
              <a:rPr lang="en-US" sz="1100" dirty="0"/>
              <a:t>You can use it for event driven computing. For example:</a:t>
            </a:r>
          </a:p>
          <a:p>
            <a:pPr marL="228600" indent="-228600">
              <a:buFont typeface="Arial" panose="020B0604020202020204" pitchFamily="34" charset="0"/>
              <a:buChar char="•"/>
            </a:pPr>
            <a:r>
              <a:rPr lang="en-US" sz="1100" dirty="0"/>
              <a:t>You can run code in response to events, including changes to an S3 bucket or an Amazon DynamoDB table.</a:t>
            </a:r>
          </a:p>
          <a:p>
            <a:pPr marL="228600" indent="-228600">
              <a:buFont typeface="Arial" panose="020B0604020202020204" pitchFamily="34" charset="0"/>
              <a:buChar char="•"/>
            </a:pPr>
            <a:r>
              <a:rPr lang="en-US" sz="1100" dirty="0"/>
              <a:t>You can respond to HTTP requests using Amazon API Gateway. </a:t>
            </a:r>
          </a:p>
          <a:p>
            <a:pPr marL="228600" indent="-228600">
              <a:buFont typeface="Arial" panose="020B0604020202020204" pitchFamily="34" charset="0"/>
              <a:buChar char="•"/>
            </a:pPr>
            <a:r>
              <a:rPr lang="en-US" sz="1100" dirty="0"/>
              <a:t>You can invoke your code using API calls made using the AWS SDKs.</a:t>
            </a:r>
          </a:p>
          <a:p>
            <a:pPr marL="228600" indent="-228600">
              <a:buFont typeface="Arial" panose="020B0604020202020204" pitchFamily="34" charset="0"/>
              <a:buChar char="•"/>
            </a:pPr>
            <a:r>
              <a:rPr lang="en-US" sz="1100" dirty="0"/>
              <a:t>You can build serverless applications that are triggered by Lambda functions.</a:t>
            </a:r>
          </a:p>
          <a:p>
            <a:pPr marL="228600" indent="-228600">
              <a:buFont typeface="Arial" panose="020B0604020202020204" pitchFamily="34" charset="0"/>
              <a:buChar char="•"/>
            </a:pPr>
            <a:r>
              <a:rPr lang="en-US" sz="1100" dirty="0"/>
              <a:t>You can automatically deploy them using AWS CodePipeline and AWS CodeDeploy.</a:t>
            </a:r>
          </a:p>
        </p:txBody>
      </p:sp>
    </p:spTree>
    <p:extLst>
      <p:ext uri="{BB962C8B-B14F-4D97-AF65-F5344CB8AC3E}">
        <p14:creationId xmlns:p14="http://schemas.microsoft.com/office/powerpoint/2010/main" val="1189477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Displayed is an example illustrating the use of Lambda for an image recognition application.</a:t>
            </a:r>
            <a:r>
              <a:rPr lang="en-US" sz="1100" baseline="0" dirty="0"/>
              <a:t> </a:t>
            </a:r>
            <a:r>
              <a:rPr lang="en-US" sz="1100" dirty="0"/>
              <a:t>Here’s how it works.</a:t>
            </a:r>
          </a:p>
          <a:p>
            <a:endParaRPr lang="en-US" sz="1100" dirty="0"/>
          </a:p>
          <a:p>
            <a:r>
              <a:rPr lang="en-US" sz="1100" dirty="0"/>
              <a:t>First, the user captures an image for their property using an app on their mobile phone. The mobile app then uploads the new image to Amazon S3. Adding this image to Amazon S3 triggers a Lambda function and calls Amazon Rekognition. Amazon Rekognition can identify objects, people, text, scenes, and activities. It provides highly accurate facial analysis and recognition. Lambda will retrieve the image from Amazon S3 and return labels for the property and its amenities. </a:t>
            </a:r>
          </a:p>
          <a:p>
            <a:endParaRPr lang="en-US" sz="1100" dirty="0"/>
          </a:p>
          <a:p>
            <a:r>
              <a:rPr lang="en-US" sz="1100" kern="1200" dirty="0">
                <a:solidFill>
                  <a:schemeClr val="tx1"/>
                </a:solidFill>
                <a:effectLst/>
                <a:ea typeface="+mn-ea"/>
              </a:rPr>
              <a:t>This is just one example of an</a:t>
            </a:r>
            <a:r>
              <a:rPr lang="en-US" sz="1100" kern="1200" baseline="0" dirty="0">
                <a:solidFill>
                  <a:schemeClr val="tx1"/>
                </a:solidFill>
                <a:effectLst/>
                <a:ea typeface="+mn-ea"/>
              </a:rPr>
              <a:t> </a:t>
            </a:r>
            <a:r>
              <a:rPr lang="en-US" sz="1100" kern="1200" dirty="0">
                <a:solidFill>
                  <a:schemeClr val="tx1"/>
                </a:solidFill>
                <a:effectLst/>
                <a:ea typeface="+mn-ea"/>
              </a:rPr>
              <a:t>Lambda use case. With Lambda, we can run code for virtually any application or backend service. Other Lambda use cases include:</a:t>
            </a:r>
          </a:p>
          <a:p>
            <a:pPr marL="171450" indent="-171450">
              <a:buFont typeface="Arial" panose="020B0604020202020204" pitchFamily="34" charset="0"/>
              <a:buChar char="•"/>
            </a:pPr>
            <a:r>
              <a:rPr lang="en-US" sz="1100" kern="1200" dirty="0">
                <a:solidFill>
                  <a:schemeClr val="tx1"/>
                </a:solidFill>
                <a:effectLst/>
                <a:ea typeface="+mn-ea"/>
              </a:rPr>
              <a:t>Automated backups</a:t>
            </a:r>
          </a:p>
          <a:p>
            <a:pPr marL="171450" indent="-171450">
              <a:buFont typeface="Arial" panose="020B0604020202020204" pitchFamily="34" charset="0"/>
              <a:buChar char="•"/>
            </a:pPr>
            <a:r>
              <a:rPr lang="en-US" sz="1100" kern="1200" dirty="0">
                <a:solidFill>
                  <a:schemeClr val="tx1"/>
                </a:solidFill>
                <a:effectLst/>
                <a:ea typeface="+mn-ea"/>
              </a:rPr>
              <a:t>Processing objects uploaded to Amazon</a:t>
            </a:r>
            <a:r>
              <a:rPr lang="en-US" sz="1100" kern="1200" baseline="0" dirty="0">
                <a:solidFill>
                  <a:schemeClr val="tx1"/>
                </a:solidFill>
                <a:effectLst/>
                <a:ea typeface="+mn-ea"/>
              </a:rPr>
              <a:t> </a:t>
            </a:r>
            <a:r>
              <a:rPr lang="en-US" sz="1100" kern="1200" dirty="0">
                <a:solidFill>
                  <a:schemeClr val="tx1"/>
                </a:solidFill>
                <a:effectLst/>
                <a:ea typeface="+mn-ea"/>
              </a:rPr>
              <a:t>S3</a:t>
            </a:r>
          </a:p>
          <a:p>
            <a:pPr marL="171450" indent="-171450">
              <a:buFont typeface="Arial" panose="020B0604020202020204" pitchFamily="34" charset="0"/>
              <a:buChar char="•"/>
            </a:pPr>
            <a:r>
              <a:rPr lang="en-US" sz="1100" kern="1200" dirty="0">
                <a:solidFill>
                  <a:schemeClr val="tx1"/>
                </a:solidFill>
                <a:effectLst/>
                <a:ea typeface="+mn-ea"/>
              </a:rPr>
              <a:t>Event-driven log analysis</a:t>
            </a:r>
          </a:p>
          <a:p>
            <a:pPr marL="171450" indent="-171450">
              <a:buFont typeface="Arial" panose="020B0604020202020204" pitchFamily="34" charset="0"/>
              <a:buChar char="•"/>
            </a:pPr>
            <a:r>
              <a:rPr lang="en-US" sz="1100" kern="1200" dirty="0">
                <a:solidFill>
                  <a:schemeClr val="tx1"/>
                </a:solidFill>
                <a:effectLst/>
                <a:ea typeface="+mn-ea"/>
              </a:rPr>
              <a:t>Event-driven transformations</a:t>
            </a:r>
          </a:p>
          <a:p>
            <a:pPr marL="171450" indent="-171450">
              <a:buFont typeface="Arial" panose="020B0604020202020204" pitchFamily="34" charset="0"/>
              <a:buChar char="•"/>
            </a:pPr>
            <a:r>
              <a:rPr lang="en-US" sz="1100" kern="1200" dirty="0">
                <a:solidFill>
                  <a:schemeClr val="tx1"/>
                </a:solidFill>
                <a:effectLst/>
                <a:ea typeface="+mn-ea"/>
              </a:rPr>
              <a:t>Internet of Things (IoT)</a:t>
            </a:r>
          </a:p>
          <a:p>
            <a:pPr marL="171450" indent="-171450">
              <a:buFont typeface="Arial" panose="020B0604020202020204" pitchFamily="34" charset="0"/>
              <a:buChar char="•"/>
            </a:pPr>
            <a:r>
              <a:rPr lang="en-US" sz="1100" kern="1200" dirty="0">
                <a:solidFill>
                  <a:schemeClr val="tx1"/>
                </a:solidFill>
                <a:effectLst/>
                <a:ea typeface="+mn-ea"/>
              </a:rPr>
              <a:t>Operating serverless websites</a:t>
            </a:r>
          </a:p>
        </p:txBody>
      </p:sp>
    </p:spTree>
    <p:extLst>
      <p:ext uri="{BB962C8B-B14F-4D97-AF65-F5344CB8AC3E}">
        <p14:creationId xmlns:p14="http://schemas.microsoft.com/office/powerpoint/2010/main" val="810730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In summary, Lambda is the connective tissue for AWS services from building micro services architectures to running your applications. Lambda executes your code only when needed and scales automatically to thousands of requests per second. With Lambda, you can run code for virtually any type of application or backend service - all with zero administration. Multiple languages are also supported. </a:t>
            </a:r>
          </a:p>
          <a:p>
            <a:r>
              <a:rPr lang="en-US" sz="1100" dirty="0"/>
              <a:t> </a:t>
            </a:r>
          </a:p>
          <a:p>
            <a:r>
              <a:rPr lang="en-US" sz="1100" dirty="0"/>
              <a:t>For more information about AWS Lambda, select the link. </a:t>
            </a:r>
            <a:r>
              <a:rPr lang="en-US" sz="1100" b="0" i="0" kern="1200" dirty="0">
                <a:solidFill>
                  <a:schemeClr val="tx1"/>
                </a:solidFill>
                <a:effectLst/>
                <a:latin typeface="+mn-lt"/>
                <a:ea typeface="+mn-ea"/>
                <a:cs typeface="+mn-cs"/>
                <a:hlinkClick r:id="rId3"/>
              </a:rPr>
              <a:t>https://aws.amazon.com/lambda/</a:t>
            </a:r>
            <a:r>
              <a:rPr lang="en-US" sz="1100" b="0" i="0" kern="1200" dirty="0">
                <a:solidFill>
                  <a:schemeClr val="tx1"/>
                </a:solidFill>
                <a:effectLst/>
                <a:latin typeface="+mn-lt"/>
                <a:ea typeface="+mn-ea"/>
                <a:cs typeface="+mn-cs"/>
              </a:rPr>
              <a:t>. </a:t>
            </a:r>
            <a:endParaRPr lang="en-US" sz="1100" kern="1200" dirty="0">
              <a:solidFill>
                <a:schemeClr val="tx1"/>
              </a:solidFill>
              <a:effectLst/>
              <a:ea typeface="+mn-ea"/>
            </a:endParaRPr>
          </a:p>
        </p:txBody>
      </p:sp>
    </p:spTree>
    <p:extLst>
      <p:ext uri="{BB962C8B-B14F-4D97-AF65-F5344CB8AC3E}">
        <p14:creationId xmlns:p14="http://schemas.microsoft.com/office/powerpoint/2010/main" val="11896518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kern="1200" dirty="0">
                <a:solidFill>
                  <a:schemeClr val="tx1"/>
                </a:solidFill>
                <a:effectLst/>
                <a:ea typeface="+mn-ea"/>
              </a:rPr>
              <a:t>Lambda is intended to support serverless and micro services applications. To avoid creating monolithic and tightly coupled solutions, Lambda imposes the following configuration options:</a:t>
            </a:r>
          </a:p>
          <a:p>
            <a:pPr marL="171450" indent="-171450">
              <a:buFont typeface="Arial" panose="020B0604020202020204" pitchFamily="34" charset="0"/>
              <a:buChar char="•"/>
            </a:pPr>
            <a:r>
              <a:rPr lang="en-US" sz="1100" kern="1200" dirty="0">
                <a:solidFill>
                  <a:schemeClr val="tx1"/>
                </a:solidFill>
                <a:effectLst/>
                <a:ea typeface="+mn-ea"/>
              </a:rPr>
              <a:t>Disk space is limited to 512 megabytes</a:t>
            </a:r>
          </a:p>
          <a:p>
            <a:pPr marL="171450" indent="-171450">
              <a:buFont typeface="Arial" panose="020B0604020202020204" pitchFamily="34" charset="0"/>
              <a:buChar char="•"/>
            </a:pPr>
            <a:r>
              <a:rPr lang="en-US" sz="1100" kern="1200" dirty="0">
                <a:solidFill>
                  <a:schemeClr val="tx1"/>
                </a:solidFill>
                <a:effectLst/>
                <a:ea typeface="+mn-ea"/>
              </a:rPr>
              <a:t>Memory allocation is available from 128 to 1536 megabytes</a:t>
            </a:r>
          </a:p>
          <a:p>
            <a:pPr marL="171450" indent="-171450">
              <a:buFont typeface="Arial" panose="020B0604020202020204" pitchFamily="34" charset="0"/>
              <a:buChar char="•"/>
            </a:pPr>
            <a:r>
              <a:rPr lang="en-US" sz="1100" kern="1200" dirty="0">
                <a:solidFill>
                  <a:schemeClr val="tx1"/>
                </a:solidFill>
                <a:effectLst/>
                <a:ea typeface="+mn-ea"/>
              </a:rPr>
              <a:t>Lambda function execution is limited to a maximum of five minutes</a:t>
            </a:r>
          </a:p>
          <a:p>
            <a:pPr marL="171450" indent="-171450">
              <a:buFont typeface="Arial" panose="020B0604020202020204" pitchFamily="34" charset="0"/>
              <a:buChar char="•"/>
            </a:pPr>
            <a:r>
              <a:rPr lang="en-US" sz="1100" kern="1200" dirty="0">
                <a:solidFill>
                  <a:schemeClr val="tx1"/>
                </a:solidFill>
                <a:effectLst/>
                <a:ea typeface="+mn-ea"/>
              </a:rPr>
              <a:t>You are constrained by deployment package size and the maximum number of file descriptors.</a:t>
            </a:r>
          </a:p>
          <a:p>
            <a:pPr marL="171450" indent="-171450">
              <a:buFont typeface="Arial" panose="020B0604020202020204" pitchFamily="34" charset="0"/>
              <a:buChar char="•"/>
            </a:pPr>
            <a:r>
              <a:rPr lang="en-US" sz="1100" kern="1200" dirty="0">
                <a:solidFill>
                  <a:schemeClr val="tx1"/>
                </a:solidFill>
                <a:effectLst/>
                <a:ea typeface="+mn-ea"/>
              </a:rPr>
              <a:t>Your request and response body payload can not exceed six megabytes.</a:t>
            </a:r>
          </a:p>
          <a:p>
            <a:pPr marL="171450" indent="-171450">
              <a:buFont typeface="Arial" panose="020B0604020202020204" pitchFamily="34" charset="0"/>
              <a:buChar char="•"/>
            </a:pPr>
            <a:r>
              <a:rPr lang="en-US" sz="1100" kern="1200" dirty="0">
                <a:solidFill>
                  <a:schemeClr val="tx1"/>
                </a:solidFill>
                <a:effectLst/>
                <a:ea typeface="+mn-ea"/>
              </a:rPr>
              <a:t>The event request body is limited to 128 kilobytes.</a:t>
            </a:r>
          </a:p>
          <a:p>
            <a:pPr marL="171450" indent="-171450">
              <a:buFont typeface="Arial" panose="020B0604020202020204" pitchFamily="34" charset="0"/>
              <a:buChar char="•"/>
            </a:pPr>
            <a:r>
              <a:rPr lang="en-US" sz="1100" kern="1200" dirty="0">
                <a:solidFill>
                  <a:schemeClr val="tx1"/>
                </a:solidFill>
                <a:effectLst/>
                <a:ea typeface="+mn-ea"/>
              </a:rPr>
              <a:t>The number of concurrent executions is a soft limit that can be increased upon request.</a:t>
            </a:r>
          </a:p>
        </p:txBody>
      </p:sp>
    </p:spTree>
    <p:extLst>
      <p:ext uri="{BB962C8B-B14F-4D97-AF65-F5344CB8AC3E}">
        <p14:creationId xmlns:p14="http://schemas.microsoft.com/office/powerpoint/2010/main" val="1451768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6: an Introduction to AWS Elastic Beanstalk, another compute service. It is an easy-to-use service for deploying and scaling web applications and services developed with Java, .NET, PHP, Node.js, Python, Ruby, Go, and Docker on familiar servers such as Apache, Nginx, Passenger, and IIS.</a:t>
            </a:r>
          </a:p>
          <a:p>
            <a:r>
              <a:rPr lang="en-US" sz="1100" dirty="0"/>
              <a:t> </a:t>
            </a:r>
          </a:p>
          <a:p>
            <a:r>
              <a:rPr lang="en-US" sz="1100" dirty="0"/>
              <a:t>You can simply upload your code and Elastic Beanstalk automatically handles the deployment, from capacity provisioning and load balancing to automatic scaling and application health monitoring. At the same time, you retain full control over the AWS resources powering your application and can access the underlying resources at any time.</a:t>
            </a:r>
          </a:p>
        </p:txBody>
      </p:sp>
    </p:spTree>
    <p:extLst>
      <p:ext uri="{BB962C8B-B14F-4D97-AF65-F5344CB8AC3E}">
        <p14:creationId xmlns:p14="http://schemas.microsoft.com/office/powerpoint/2010/main" val="3499541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b="1" dirty="0"/>
              <a:t>Additional Compute Services include:</a:t>
            </a:r>
            <a:br>
              <a:rPr lang="en-US" sz="1100" b="1" dirty="0"/>
            </a:br>
            <a:r>
              <a:rPr lang="en-US" sz="1100" b="1" dirty="0"/>
              <a:t>Amazon </a:t>
            </a:r>
            <a:r>
              <a:rPr lang="en-US" sz="1100" b="1" dirty="0" err="1"/>
              <a:t>Lightsail</a:t>
            </a:r>
            <a:r>
              <a:rPr lang="en-US" sz="1100" b="1" dirty="0"/>
              <a:t> </a:t>
            </a:r>
            <a:r>
              <a:rPr lang="en-US" sz="1100" dirty="0"/>
              <a:t>offering everything you need to jump-start a project, including a virtual machine, SSD-based storage, data transfer, DNS management, and a static IP address, all for a low, predictable price. Manage simple web and application servers more easily. </a:t>
            </a:r>
          </a:p>
          <a:p>
            <a:r>
              <a:rPr lang="en-US" sz="1100" dirty="0"/>
              <a:t> </a:t>
            </a:r>
          </a:p>
          <a:p>
            <a:r>
              <a:rPr lang="en-US" sz="1100" b="1" dirty="0"/>
              <a:t>Amazon Elastic Container Service</a:t>
            </a:r>
            <a:r>
              <a:rPr lang="en-US" sz="1100" dirty="0"/>
              <a:t> is a highly scalable, high-performance container management service that supports Docker containers and allows you to easily run applications on a managed cluster of Amazon EC2 instances. </a:t>
            </a:r>
          </a:p>
          <a:p>
            <a:r>
              <a:rPr lang="en-US" sz="1100" dirty="0"/>
              <a:t> </a:t>
            </a:r>
          </a:p>
          <a:p>
            <a:r>
              <a:rPr lang="en-US" sz="1100" b="1" dirty="0"/>
              <a:t>AWS </a:t>
            </a:r>
            <a:r>
              <a:rPr lang="en-US" sz="1100" b="1" dirty="0" err="1"/>
              <a:t>Fargate</a:t>
            </a:r>
            <a:r>
              <a:rPr lang="en-US" sz="1100" b="1" dirty="0"/>
              <a:t> </a:t>
            </a:r>
            <a:r>
              <a:rPr lang="en-US" sz="1100" dirty="0"/>
              <a:t>is a technology for Amazon ECS and Amazon Elastic Container Service for Kubernetes that allows users to run containers without having to manage servers or clusters.</a:t>
            </a:r>
          </a:p>
          <a:p>
            <a:r>
              <a:rPr lang="en-US" sz="1100" dirty="0"/>
              <a:t> </a:t>
            </a:r>
          </a:p>
          <a:p>
            <a:r>
              <a:rPr lang="en-US" sz="1100" b="1" dirty="0"/>
              <a:t>Amazon Elastic Container Service for Kubernetes </a:t>
            </a:r>
            <a:r>
              <a:rPr lang="en-US" sz="1100" dirty="0"/>
              <a:t>(or Amazon EKS) is a managed service that makes it simple to run Kubernetes on AWS without needing to install or operate your own Kubernetes clusters. </a:t>
            </a:r>
          </a:p>
          <a:p>
            <a:r>
              <a:rPr lang="en-US" sz="1100" dirty="0"/>
              <a:t> </a:t>
            </a:r>
          </a:p>
          <a:p>
            <a:r>
              <a:rPr lang="en-US" sz="1100" dirty="0"/>
              <a:t>For additional information about AWS compute services, select the link. </a:t>
            </a:r>
            <a:endParaRPr lang="en-US" sz="1100" kern="1200" baseline="0" dirty="0">
              <a:solidFill>
                <a:schemeClr val="tx1"/>
              </a:solidFill>
              <a:effectLst/>
              <a:latin typeface="+mn-lt"/>
              <a:ea typeface="+mn-ea"/>
              <a:cs typeface="+mn-cs"/>
            </a:endParaRPr>
          </a:p>
          <a:p>
            <a:pPr lvl="0">
              <a:defRPr/>
            </a:pPr>
            <a:r>
              <a:rPr lang="en-US" sz="1100" dirty="0">
                <a:hlinkClick r:id="rId3"/>
              </a:rPr>
              <a:t>https://aws.amazon.com/products/compute/</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41778583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dirty="0"/>
              <a:t>Elastic Beanstalk is a Platform as a Service (or PaaS) that facilitates quick deployment, scaling and managing of your applications. </a:t>
            </a:r>
          </a:p>
          <a:p>
            <a:pPr marL="171450" lvl="0" indent="-171450">
              <a:buFont typeface="Arial" panose="020B0604020202020204" pitchFamily="34" charset="0"/>
              <a:buChar char="•"/>
            </a:pPr>
            <a:r>
              <a:rPr lang="en-US" dirty="0"/>
              <a:t>The control stays in your hands. With the entire platform already built, you simply upload your code. </a:t>
            </a:r>
          </a:p>
          <a:p>
            <a:pPr marL="171450" lvl="0" indent="-171450">
              <a:buFont typeface="Arial" panose="020B0604020202020204" pitchFamily="34" charset="0"/>
              <a:buChar char="•"/>
            </a:pPr>
            <a:r>
              <a:rPr lang="en-US" dirty="0"/>
              <a:t>Choose your instance type, your database, set and adjust Auto Scaling, update your application, access server log files, and enable HTTPS on the load balancer. </a:t>
            </a:r>
          </a:p>
        </p:txBody>
      </p:sp>
    </p:spTree>
    <p:extLst>
      <p:ext uri="{BB962C8B-B14F-4D97-AF65-F5344CB8AC3E}">
        <p14:creationId xmlns:p14="http://schemas.microsoft.com/office/powerpoint/2010/main" val="33921303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Elastic Beanstalk supports a large range of platforms. Platforms supported include Packer Builder, Single Container / Multi-container or Pre-configured Docker, Go, </a:t>
            </a:r>
            <a:r>
              <a:rPr lang="en-US" sz="1100" dirty="0" err="1"/>
              <a:t>JavaSE</a:t>
            </a:r>
            <a:r>
              <a:rPr lang="en-US" sz="1100" dirty="0"/>
              <a:t>, Java with Tomcat, .NET on Windows Server with IIS, Node.js, PHP, Python, and Ruby. </a:t>
            </a:r>
          </a:p>
          <a:p>
            <a:r>
              <a:rPr lang="en-US" sz="1100" dirty="0"/>
              <a:t> </a:t>
            </a:r>
          </a:p>
          <a:p>
            <a:r>
              <a:rPr lang="en-US" sz="1100" dirty="0"/>
              <a:t>You can develop your application to meet your requirements and simply deploy on Elastic Beanstalk. There is no charge for AWS Elastic Beanstalk. You pay only for the underlying services used. </a:t>
            </a:r>
          </a:p>
        </p:txBody>
      </p:sp>
    </p:spTree>
    <p:extLst>
      <p:ext uri="{BB962C8B-B14F-4D97-AF65-F5344CB8AC3E}">
        <p14:creationId xmlns:p14="http://schemas.microsoft.com/office/powerpoint/2010/main" val="33199888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kern="1200" dirty="0">
                <a:solidFill>
                  <a:schemeClr val="tx1"/>
                </a:solidFill>
                <a:effectLst/>
                <a:ea typeface="+mn-ea"/>
              </a:rPr>
              <a:t>Elastic Beanstalk provides all the applications services that you need for your application. The only thing you need to create your code, deploy it according to your needs. This makes is very quick and easy to deploy your application.</a:t>
            </a:r>
          </a:p>
          <a:p>
            <a:endParaRPr lang="en-US" sz="1100" kern="1200" dirty="0">
              <a:solidFill>
                <a:schemeClr val="tx1"/>
              </a:solidFill>
              <a:effectLst/>
              <a:ea typeface="+mn-ea"/>
            </a:endParaRPr>
          </a:p>
          <a:p>
            <a:r>
              <a:rPr lang="en-US" sz="1100" kern="1200" dirty="0">
                <a:solidFill>
                  <a:schemeClr val="tx1"/>
                </a:solidFill>
                <a:effectLst/>
                <a:ea typeface="+mn-ea"/>
              </a:rPr>
              <a:t>Updates to your application are easy when you deploy it. You simply upload the new code.</a:t>
            </a:r>
          </a:p>
          <a:p>
            <a:endParaRPr lang="en-US" sz="1100" kern="1200" dirty="0">
              <a:solidFill>
                <a:schemeClr val="tx1"/>
              </a:solidFill>
              <a:effectLst/>
              <a:ea typeface="+mn-ea"/>
            </a:endParaRPr>
          </a:p>
        </p:txBody>
      </p:sp>
    </p:spTree>
    <p:extLst>
      <p:ext uri="{BB962C8B-B14F-4D97-AF65-F5344CB8AC3E}">
        <p14:creationId xmlns:p14="http://schemas.microsoft.com/office/powerpoint/2010/main" val="2443538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Elastic Beanstalk is the fastest and simplest way to deploy your application on AWS. Use the AWS Management Console, a Git repository, or an </a:t>
            </a:r>
            <a:r>
              <a:rPr lang="en-US" sz="1100" b="1" dirty="0"/>
              <a:t>Integrated Development Environment</a:t>
            </a:r>
            <a:r>
              <a:rPr lang="en-US" sz="1100" dirty="0"/>
              <a:t>,</a:t>
            </a:r>
            <a:r>
              <a:rPr lang="en-US" sz="1100" b="1" dirty="0"/>
              <a:t> </a:t>
            </a:r>
            <a:r>
              <a:rPr lang="en-US" sz="1100" dirty="0"/>
              <a:t>such as Eclipse or Visual Studio to upload your application, and Elastic Beanstalk automatically handles the deployment details of capacity provisioning, load balancing, automatic scaling, and application health monitoring. </a:t>
            </a:r>
          </a:p>
          <a:p>
            <a:r>
              <a:rPr lang="en-US" sz="1100" dirty="0"/>
              <a:t> </a:t>
            </a:r>
          </a:p>
          <a:p>
            <a:r>
              <a:rPr lang="en-US" sz="1100" dirty="0"/>
              <a:t>You can improve your productivity by focusing on writing code rather than spending time managing and configuring servers, databases, load balancers, firewalls, and networks. Elastic Beanstalk provisions and operates the infrastructure and manages the application stack (platform) for you, so you do not have to spend the time or develop the expertise. It keeps the underlying platform running your application up-to-date with the latest patches and updates. </a:t>
            </a:r>
          </a:p>
          <a:p>
            <a:r>
              <a:rPr lang="en-US" sz="1100" dirty="0"/>
              <a:t> </a:t>
            </a:r>
          </a:p>
          <a:p>
            <a:r>
              <a:rPr lang="en-US" sz="1100" dirty="0"/>
              <a:t>It’s impossible to outgrow. With Elastic Beanstalk, your application can handle peaks in workload or traffic while minimizing your costs. It automatically scales your application up and down based on your application's specific need using easily adjustable Auto Scaling settings. You can use CPU utilization metrics to trigger Auto Scaling actions.</a:t>
            </a:r>
          </a:p>
          <a:p>
            <a:br>
              <a:rPr lang="en-US" sz="1100" b="1" dirty="0"/>
            </a:br>
            <a:r>
              <a:rPr lang="en-US" sz="1100" dirty="0"/>
              <a:t>You have the freedom to select the AWS resources, such as Amazon EC2 instance type, that are optimal for your application. Elastic Beanstalk lets you "open the hood" and retain full control over the AWS resources powering your application. If you decide you want to take over some (or all) of the elements of your infrastructure, you can do so seamlessly by using Elastic Beanstalk's management capabilities.</a:t>
            </a:r>
          </a:p>
        </p:txBody>
      </p:sp>
    </p:spTree>
    <p:extLst>
      <p:ext uri="{BB962C8B-B14F-4D97-AF65-F5344CB8AC3E}">
        <p14:creationId xmlns:p14="http://schemas.microsoft.com/office/powerpoint/2010/main" val="32585981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AWS Elastic Beanstalk enhances developer productivity by simplifying the process of deploying your application, thus reducing management complexity.</a:t>
            </a:r>
          </a:p>
          <a:p>
            <a:r>
              <a:rPr lang="en-US" sz="1100" dirty="0"/>
              <a:t>There is no charge for Elastic Beanstalk. You pay only for the services you use. </a:t>
            </a:r>
          </a:p>
          <a:p>
            <a:r>
              <a:rPr lang="en-US" sz="1100" dirty="0"/>
              <a:t> </a:t>
            </a:r>
          </a:p>
          <a:p>
            <a:r>
              <a:rPr lang="en-US" sz="1100" dirty="0"/>
              <a:t>AWS Elastic Beanstalk can help you get your applications up and running on AWS quickly. Simply upload your application code and the service automatically handles all the details, such as resource provisioning, load balancing, automatic scaling, and monitoring. </a:t>
            </a:r>
          </a:p>
          <a:p>
            <a:r>
              <a:rPr lang="en-US" sz="1100" dirty="0"/>
              <a:t> </a:t>
            </a:r>
          </a:p>
          <a:p>
            <a:r>
              <a:rPr lang="en-US" sz="1100" dirty="0"/>
              <a:t>To learn more about Elastic Beanstalk, select the link. </a:t>
            </a:r>
            <a:r>
              <a:rPr lang="en-US" sz="1100" b="0" i="0" kern="1200" dirty="0">
                <a:solidFill>
                  <a:schemeClr val="tx1"/>
                </a:solidFill>
                <a:effectLst/>
                <a:latin typeface="+mn-lt"/>
                <a:ea typeface="+mn-ea"/>
                <a:cs typeface="+mn-cs"/>
                <a:hlinkClick r:id="rId3"/>
              </a:rPr>
              <a:t>https://aws.amazon.com/elasticbeanstalk/</a:t>
            </a:r>
            <a:r>
              <a:rPr lang="en-US" sz="1100" b="0" i="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6576812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summary, we:</a:t>
            </a:r>
          </a:p>
          <a:p>
            <a:pPr marL="171450" indent="-171450">
              <a:buFont typeface="Arial" panose="020B0604020202020204" pitchFamily="34" charset="0"/>
              <a:buChar char="•"/>
            </a:pPr>
            <a:r>
              <a:rPr lang="en-US" sz="1100" dirty="0"/>
              <a:t>Described compute services in the cloud.</a:t>
            </a:r>
          </a:p>
          <a:p>
            <a:pPr marL="171450" indent="-171450">
              <a:buFont typeface="Arial" panose="020B0604020202020204" pitchFamily="34" charset="0"/>
              <a:buChar char="•"/>
            </a:pPr>
            <a:r>
              <a:rPr lang="en-US" sz="1100" dirty="0"/>
              <a:t>Explained Amazon EC2 and cost optimization opportunities.</a:t>
            </a:r>
          </a:p>
          <a:p>
            <a:pPr marL="171450" indent="-171450">
              <a:buFont typeface="Arial" panose="020B0604020202020204" pitchFamily="34" charset="0"/>
              <a:buChar char="•"/>
            </a:pPr>
            <a:r>
              <a:rPr lang="en-US" sz="1100" dirty="0"/>
              <a:t>Explored serverless computing with Lambda.</a:t>
            </a:r>
          </a:p>
          <a:p>
            <a:pPr marL="171450" indent="-171450">
              <a:buFont typeface="Arial" panose="020B0604020202020204" pitchFamily="34" charset="0"/>
              <a:buChar char="•"/>
            </a:pPr>
            <a:r>
              <a:rPr lang="en-US" sz="1100" dirty="0"/>
              <a:t>Reviewed Elastic Beanstalk and its ability to facilitate quick application deployment.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To finish this module, please complete the lab and the corresponding knowledge assessment. </a:t>
            </a:r>
          </a:p>
        </p:txBody>
      </p:sp>
    </p:spTree>
    <p:extLst>
      <p:ext uri="{BB962C8B-B14F-4D97-AF65-F5344CB8AC3E}">
        <p14:creationId xmlns:p14="http://schemas.microsoft.com/office/powerpoint/2010/main" val="148058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Now that we have a better understanding of some of the compute services offered by AWS, let’s continue on with an introduction to storage. </a:t>
            </a:r>
          </a:p>
        </p:txBody>
      </p:sp>
      <p:sp>
        <p:nvSpPr>
          <p:cNvPr id="4" name="Slide Number Placeholder 3"/>
          <p:cNvSpPr>
            <a:spLocks noGrp="1"/>
          </p:cNvSpPr>
          <p:nvPr>
            <p:ph type="sldNum" sz="quarter" idx="10"/>
          </p:nvPr>
        </p:nvSpPr>
        <p:spPr/>
        <p:txBody>
          <a:bodyPr/>
          <a:lstStyle/>
          <a:p>
            <a:fld id="{FE092397-0699-5249-96BB-FDA4CA85BF35}" type="slidenum">
              <a:rPr lang="en-US" smtClean="0"/>
              <a:t>66</a:t>
            </a:fld>
            <a:endParaRPr lang="en-US" dirty="0"/>
          </a:p>
        </p:txBody>
      </p:sp>
    </p:spTree>
    <p:extLst>
      <p:ext uri="{BB962C8B-B14F-4D97-AF65-F5344CB8AC3E}">
        <p14:creationId xmlns:p14="http://schemas.microsoft.com/office/powerpoint/2010/main" val="1766953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47957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Part 2: An Introduction to Amazon EC2. </a:t>
            </a:r>
            <a:br>
              <a:rPr lang="en-US" dirty="0"/>
            </a:br>
            <a:br>
              <a:rPr lang="en-US" dirty="0"/>
            </a:br>
            <a:r>
              <a:rPr lang="en-US" dirty="0"/>
              <a:t>Amazon EC2 is one of the core AWS services, as it provides compute resources. Let’s start by looking at some Amazon EC2 basic facts.</a:t>
            </a:r>
          </a:p>
        </p:txBody>
      </p:sp>
    </p:spTree>
    <p:extLst>
      <p:ext uri="{BB962C8B-B14F-4D97-AF65-F5344CB8AC3E}">
        <p14:creationId xmlns:p14="http://schemas.microsoft.com/office/powerpoint/2010/main" val="2071822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Compute refers to the amount of computational power required to fulfill your workload. If your workload is small, such as a website that receives few visitors, then your compute needs or workload is very small. </a:t>
            </a:r>
          </a:p>
          <a:p>
            <a:endParaRPr lang="en-US" sz="1100" baseline="0" dirty="0"/>
          </a:p>
          <a:p>
            <a:r>
              <a:rPr lang="en-US" sz="1100" baseline="0" dirty="0"/>
              <a:t>A larger workload, such as screening a bacteria against thousands of different combinations of antibiotics for sensitivity, may require a great deal of compute. </a:t>
            </a:r>
          </a:p>
          <a:p>
            <a:endParaRPr lang="en-US" sz="1100" baseline="0" dirty="0"/>
          </a:p>
          <a:p>
            <a:r>
              <a:rPr lang="en-US" sz="1100" baseline="0" dirty="0"/>
              <a:t>Let’s look at how Amazon EC2 handles these workloads.</a:t>
            </a:r>
            <a:endParaRPr lang="en-US" sz="1100" dirty="0"/>
          </a:p>
          <a:p>
            <a:endParaRPr lang="en-US" sz="1100" dirty="0"/>
          </a:p>
        </p:txBody>
      </p:sp>
    </p:spTree>
    <p:extLst>
      <p:ext uri="{BB962C8B-B14F-4D97-AF65-F5344CB8AC3E}">
        <p14:creationId xmlns:p14="http://schemas.microsoft.com/office/powerpoint/2010/main" val="426683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First, what is Amazon EC2? </a:t>
            </a:r>
            <a:r>
              <a:rPr lang="en-US" sz="1100" b="1" i="0" kern="1200" dirty="0">
                <a:solidFill>
                  <a:schemeClr val="tx1"/>
                </a:solidFill>
                <a:effectLst/>
                <a:latin typeface="+mn-lt"/>
                <a:ea typeface="+mn-ea"/>
                <a:cs typeface="+mn-cs"/>
              </a:rPr>
              <a:t>EC2 </a:t>
            </a:r>
            <a:r>
              <a:rPr lang="en-US" sz="1100" kern="1200" dirty="0">
                <a:solidFill>
                  <a:schemeClr val="tx1"/>
                </a:solidFill>
                <a:effectLst/>
                <a:latin typeface="+mn-lt"/>
                <a:ea typeface="+mn-ea"/>
                <a:cs typeface="+mn-cs"/>
              </a:rPr>
              <a:t>stands for </a:t>
            </a:r>
            <a:r>
              <a:rPr lang="en-US" sz="1100" b="1" i="0" kern="1200" dirty="0">
                <a:solidFill>
                  <a:schemeClr val="tx1"/>
                </a:solidFill>
                <a:effectLst/>
                <a:latin typeface="+mn-lt"/>
                <a:ea typeface="+mn-ea"/>
                <a:cs typeface="+mn-cs"/>
              </a:rPr>
              <a:t>Elastic Compute Cloud</a:t>
            </a:r>
            <a:r>
              <a:rPr lang="en-US" sz="1100" i="1" kern="1200" dirty="0">
                <a:solidFill>
                  <a:schemeClr val="tx1"/>
                </a:solidFill>
                <a:effectLst/>
                <a:latin typeface="+mn-lt"/>
                <a:ea typeface="+mn-ea"/>
                <a:cs typeface="+mn-cs"/>
              </a:rPr>
              <a:t>.</a:t>
            </a:r>
            <a:endParaRPr lang="en-US" sz="11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latin typeface="+mn-lt"/>
                <a:ea typeface="+mn-ea"/>
                <a:cs typeface="+mn-cs"/>
              </a:rPr>
              <a:t>Elastic</a:t>
            </a:r>
            <a:r>
              <a:rPr lang="en-US" sz="1100" i="0" kern="1200" dirty="0">
                <a:solidFill>
                  <a:schemeClr val="tx1"/>
                </a:solidFill>
                <a:effectLst/>
                <a:latin typeface="+mn-lt"/>
                <a:ea typeface="+mn-ea"/>
                <a:cs typeface="+mn-cs"/>
              </a:rPr>
              <a:t> refers to the fact that if properly configured, you can increase or decrease the amount of servers required by an application automatically, according to the current demands on that application.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latin typeface="+mn-lt"/>
                <a:ea typeface="+mn-ea"/>
                <a:cs typeface="+mn-cs"/>
              </a:rPr>
              <a:t>Compute</a:t>
            </a:r>
            <a:r>
              <a:rPr lang="en-US" sz="1100" i="0" kern="1200" dirty="0">
                <a:solidFill>
                  <a:schemeClr val="tx1"/>
                </a:solidFill>
                <a:effectLst/>
                <a:latin typeface="+mn-lt"/>
                <a:ea typeface="+mn-ea"/>
                <a:cs typeface="+mn-cs"/>
              </a:rPr>
              <a:t> refers to the compute, or </a:t>
            </a:r>
            <a:r>
              <a:rPr lang="en-US" sz="1100" b="1" i="0" kern="1200" dirty="0">
                <a:solidFill>
                  <a:schemeClr val="tx1"/>
                </a:solidFill>
                <a:effectLst/>
                <a:latin typeface="+mn-lt"/>
                <a:ea typeface="+mn-ea"/>
                <a:cs typeface="+mn-cs"/>
              </a:rPr>
              <a:t>server</a:t>
            </a:r>
            <a:r>
              <a:rPr lang="en-US" sz="1100" i="0" kern="1200" dirty="0">
                <a:solidFill>
                  <a:schemeClr val="tx1"/>
                </a:solidFill>
                <a:effectLst/>
                <a:latin typeface="+mn-lt"/>
                <a:ea typeface="+mn-ea"/>
                <a:cs typeface="+mn-cs"/>
              </a:rPr>
              <a:t>, resources that are being presented.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latin typeface="+mn-lt"/>
                <a:ea typeface="+mn-ea"/>
                <a:cs typeface="+mn-cs"/>
              </a:rPr>
              <a:t>Cloud</a:t>
            </a:r>
            <a:r>
              <a:rPr lang="en-US" sz="1100" i="0" kern="1200" dirty="0">
                <a:solidFill>
                  <a:schemeClr val="tx1"/>
                </a:solidFill>
                <a:effectLst/>
                <a:latin typeface="+mn-lt"/>
                <a:ea typeface="+mn-ea"/>
                <a:cs typeface="+mn-cs"/>
              </a:rPr>
              <a:t> refers to the fact that these are cloud-hosted compute resources. </a:t>
            </a:r>
          </a:p>
        </p:txBody>
      </p:sp>
      <p:sp>
        <p:nvSpPr>
          <p:cNvPr id="4" name="Slide Number Placeholder 3"/>
          <p:cNvSpPr>
            <a:spLocks noGrp="1"/>
          </p:cNvSpPr>
          <p:nvPr>
            <p:ph type="sldNum" sz="quarter" idx="10"/>
          </p:nvPr>
        </p:nvSpPr>
        <p:spPr/>
        <p:txBody>
          <a:bodyPr/>
          <a:lstStyle/>
          <a:p>
            <a:fld id="{FE092397-0699-5249-96BB-FDA4CA85BF35}" type="slidenum">
              <a:rPr lang="en-US" smtClean="0"/>
              <a:t>9</a:t>
            </a:fld>
            <a:endParaRPr lang="en-US" dirty="0"/>
          </a:p>
        </p:txBody>
      </p:sp>
    </p:spTree>
    <p:extLst>
      <p:ext uri="{BB962C8B-B14F-4D97-AF65-F5344CB8AC3E}">
        <p14:creationId xmlns:p14="http://schemas.microsoft.com/office/powerpoint/2010/main" val="1137597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9" y="263527"/>
            <a:ext cx="9369696"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2749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9355627"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7/31/18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17.emf"/><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21.png"/><Relationship Id="rId11" Type="http://schemas.openxmlformats.org/officeDocument/2006/relationships/image" Target="../media/image17.emf"/><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28.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36.xml"/><Relationship Id="rId7"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2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0.xml"/><Relationship Id="rId5" Type="http://schemas.openxmlformats.org/officeDocument/2006/relationships/image" Target="../media/image35.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8.xml"/><Relationship Id="rId7" Type="http://schemas.openxmlformats.org/officeDocument/2006/relationships/image" Target="../media/image38.png"/><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39.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40.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41.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42.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43.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37.xml"/><Relationship Id="rId5" Type="http://schemas.openxmlformats.org/officeDocument/2006/relationships/image" Target="../media/image32.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33.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0.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4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46.xml"/><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47.xml"/><Relationship Id="rId5" Type="http://schemas.openxmlformats.org/officeDocument/2006/relationships/image" Target="../media/image42.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49.xml"/><Relationship Id="rId5" Type="http://schemas.openxmlformats.org/officeDocument/2006/relationships/image" Target="../media/image45.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55.xml"/><Relationship Id="rId5" Type="http://schemas.openxmlformats.org/officeDocument/2006/relationships/image" Target="../media/image47.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63.xml"/><Relationship Id="rId7"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tags" Target="../tags/tag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58.xml"/><Relationship Id="rId6" Type="http://schemas.openxmlformats.org/officeDocument/2006/relationships/image" Target="../media/image53.png"/><Relationship Id="rId5" Type="http://schemas.openxmlformats.org/officeDocument/2006/relationships/image" Target="../media/image52.gif"/><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8.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3113679"/>
            <a:ext cx="6609493" cy="1303418"/>
          </a:xfrm>
        </p:spPr>
        <p:txBody>
          <a:bodyPr/>
          <a:lstStyle/>
          <a:p>
            <a:r>
              <a:rPr lang="en-US" sz="5400" dirty="0"/>
              <a:t>Module 2, Section 1:                        AWS Core Services - Compute</a:t>
            </a:r>
          </a:p>
        </p:txBody>
      </p:sp>
      <p:sp>
        <p:nvSpPr>
          <p:cNvPr id="3" name="TextBox 2">
            <a:extLst>
              <a:ext uri="{FF2B5EF4-FFF2-40B4-BE49-F238E27FC236}">
                <a16:creationId xmlns:a16="http://schemas.microsoft.com/office/drawing/2014/main" id="{2BF71BF0-65C0-7B4D-A453-0F18B854B99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a:t>
            </a:r>
          </a:p>
        </p:txBody>
      </p:sp>
      <p:sp>
        <p:nvSpPr>
          <p:cNvPr id="3" name="Content Placeholder 2"/>
          <p:cNvSpPr>
            <a:spLocks noGrp="1"/>
          </p:cNvSpPr>
          <p:nvPr>
            <p:ph idx="1"/>
          </p:nvPr>
        </p:nvSpPr>
        <p:spPr>
          <a:xfrm>
            <a:off x="238538" y="1440305"/>
            <a:ext cx="11340549" cy="4913308"/>
          </a:xfrm>
        </p:spPr>
        <p:txBody>
          <a:bodyPr>
            <a:normAutofit fontScale="77500" lnSpcReduction="20000"/>
          </a:bodyPr>
          <a:lstStyle/>
          <a:p>
            <a:pPr marL="0" indent="0">
              <a:lnSpc>
                <a:spcPct val="110000"/>
              </a:lnSpc>
              <a:spcAft>
                <a:spcPts val="800"/>
              </a:spcAft>
              <a:buNone/>
            </a:pPr>
            <a:r>
              <a:rPr lang="en-US" dirty="0"/>
              <a:t>Amazon Elastic Compute Cloud (EC2) offers </a:t>
            </a:r>
            <a:r>
              <a:rPr lang="en-US" sz="29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virtual computing environments </a:t>
            </a:r>
            <a:r>
              <a:rPr lang="en-US" dirty="0"/>
              <a:t>, known as</a:t>
            </a:r>
            <a:r>
              <a:rPr lang="en-US" b="1" dirty="0"/>
              <a:t> </a:t>
            </a:r>
            <a:r>
              <a:rPr lang="en-US" b="1" dirty="0">
                <a:solidFill>
                  <a:srgbClr val="0070C0"/>
                </a:solidFill>
              </a:rPr>
              <a:t>instances</a:t>
            </a:r>
            <a:r>
              <a:rPr lang="en-US" b="1" dirty="0"/>
              <a:t> </a:t>
            </a:r>
            <a:r>
              <a:rPr lang="en-US" dirty="0"/>
              <a:t>you can launch and manage with a few clicks of a mouse or a few lines of code.</a:t>
            </a:r>
          </a:p>
          <a:p>
            <a:pPr marL="457200" lvl="1" indent="-457200">
              <a:lnSpc>
                <a:spcPct val="100000"/>
              </a:lnSpc>
              <a:spcBef>
                <a:spcPts val="1000"/>
              </a:spcBef>
              <a:spcAft>
                <a:spcPts val="800"/>
              </a:spcAft>
            </a:pPr>
            <a:r>
              <a:rPr lang="en-US" sz="2700" dirty="0"/>
              <a:t>Most server operating systems are supported.</a:t>
            </a:r>
          </a:p>
          <a:p>
            <a:pPr marL="457200" lvl="1" indent="-457200">
              <a:lnSpc>
                <a:spcPct val="100000"/>
              </a:lnSpc>
              <a:spcBef>
                <a:spcPts val="1000"/>
              </a:spcBef>
              <a:spcAft>
                <a:spcPts val="800"/>
              </a:spcAft>
            </a:pPr>
            <a:r>
              <a:rPr lang="en-US" sz="2700" dirty="0"/>
              <a:t>Create, save, and reuse your own server images as Amazon Machine Images (AMIs). </a:t>
            </a:r>
          </a:p>
          <a:p>
            <a:pPr marL="457200" lvl="1" indent="-457200">
              <a:lnSpc>
                <a:spcPct val="100000"/>
              </a:lnSpc>
              <a:spcBef>
                <a:spcPts val="1000"/>
              </a:spcBef>
              <a:spcAft>
                <a:spcPts val="800"/>
              </a:spcAft>
            </a:pPr>
            <a:r>
              <a:rPr lang="en-US" sz="2700" dirty="0"/>
              <a:t>Add more instances when you need them; terminate when you do not</a:t>
            </a:r>
          </a:p>
          <a:p>
            <a:pPr marL="457200" lvl="1" indent="-457200">
              <a:lnSpc>
                <a:spcPct val="100000"/>
              </a:lnSpc>
              <a:spcBef>
                <a:spcPts val="1000"/>
              </a:spcBef>
              <a:spcAft>
                <a:spcPts val="800"/>
              </a:spcAft>
            </a:pPr>
            <a:r>
              <a:rPr lang="en-US" sz="2700" dirty="0"/>
              <a:t>Launch one instance at a time or launch a whole fleet.</a:t>
            </a:r>
          </a:p>
          <a:p>
            <a:pPr marL="457200" lvl="1" indent="-457200">
              <a:lnSpc>
                <a:spcPct val="100000"/>
              </a:lnSpc>
              <a:spcBef>
                <a:spcPts val="1000"/>
              </a:spcBef>
              <a:spcAft>
                <a:spcPts val="800"/>
              </a:spcAft>
            </a:pPr>
            <a:r>
              <a:rPr lang="en-US" sz="2700" dirty="0"/>
              <a:t>CPU, memory, storage, networking, graphics, and general purpose instance types are available.</a:t>
            </a:r>
          </a:p>
          <a:p>
            <a:pPr marL="457200" lvl="1" indent="-457200">
              <a:lnSpc>
                <a:spcPct val="100000"/>
              </a:lnSpc>
              <a:spcBef>
                <a:spcPts val="1000"/>
              </a:spcBef>
              <a:spcAft>
                <a:spcPts val="800"/>
              </a:spcAft>
            </a:pPr>
            <a:r>
              <a:rPr lang="en-US" sz="2800" dirty="0"/>
              <a:t>Amazon EC2 instances in Amazon VPC now offer native support for the IPv6 protocol.</a:t>
            </a:r>
            <a:endParaRPr lang="en-US" sz="2700" dirty="0"/>
          </a:p>
          <a:p>
            <a:pPr marL="457200" lvl="1" indent="-457200">
              <a:lnSpc>
                <a:spcPct val="100000"/>
              </a:lnSpc>
              <a:spcBef>
                <a:spcPts val="1000"/>
              </a:spcBef>
              <a:spcAft>
                <a:spcPts val="800"/>
              </a:spcAft>
            </a:pPr>
            <a:r>
              <a:rPr lang="en-US" sz="2700" dirty="0"/>
              <a:t>Use security groups to control traffic to and from instances.</a:t>
            </a: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21982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t>Choosing the Right Amazon EC2 Instance</a:t>
            </a:r>
          </a:p>
        </p:txBody>
      </p:sp>
      <p:sp>
        <p:nvSpPr>
          <p:cNvPr id="3" name="Content Placeholder 2"/>
          <p:cNvSpPr>
            <a:spLocks noGrp="1"/>
          </p:cNvSpPr>
          <p:nvPr>
            <p:ph idx="1"/>
          </p:nvPr>
        </p:nvSpPr>
        <p:spPr>
          <a:xfrm>
            <a:off x="238539" y="1440305"/>
            <a:ext cx="11449878" cy="4913308"/>
          </a:xfrm>
        </p:spPr>
        <p:txBody>
          <a:bodyPr>
            <a:noAutofit/>
          </a:bodyPr>
          <a:lstStyle/>
          <a:p>
            <a:pPr marL="457200" indent="-457200">
              <a:lnSpc>
                <a:spcPct val="100000"/>
              </a:lnSpc>
              <a:spcBef>
                <a:spcPts val="600"/>
              </a:spcBef>
            </a:pPr>
            <a:r>
              <a:rPr lang="en-US" sz="2667" dirty="0"/>
              <a:t>AWS uses</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sz="2667" dirty="0"/>
              <a:t>Intel Xeon processors, providing customers with high performance and value. </a:t>
            </a:r>
          </a:p>
          <a:p>
            <a:pPr marL="457200" indent="-457200">
              <a:lnSpc>
                <a:spcPct val="100000"/>
              </a:lnSpc>
              <a:spcBef>
                <a:spcPts val="600"/>
              </a:spcBef>
            </a:pPr>
            <a:r>
              <a:rPr lang="en-US" sz="2667" dirty="0"/>
              <a:t>Amazon EC2 instance types are optimized for different use cases and workload requirements. They come in multiple sizes.</a:t>
            </a:r>
          </a:p>
          <a:p>
            <a:pPr marL="0" indent="0">
              <a:lnSpc>
                <a:spcPct val="100000"/>
              </a:lnSpc>
              <a:spcBef>
                <a:spcPts val="600"/>
              </a:spcBef>
              <a:buNone/>
            </a:pPr>
            <a:endParaRPr lang="en-US" sz="2667" dirty="0"/>
          </a:p>
          <a:p>
            <a:pPr marL="457200" indent="-457200">
              <a:lnSpc>
                <a:spcPct val="100000"/>
              </a:lnSpc>
              <a:spcBef>
                <a:spcPts val="600"/>
              </a:spcBef>
            </a:pPr>
            <a:r>
              <a:rPr lang="en-US" sz="2667" dirty="0"/>
              <a:t>Consider the following when choosing your instances: </a:t>
            </a: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Core count</a:t>
            </a: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Memory size</a:t>
            </a: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Storage size &amp; type</a:t>
            </a: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Network performance</a:t>
            </a:r>
          </a:p>
          <a:p>
            <a:pPr marL="914400" lvl="1" indent="-457200">
              <a:lnSpc>
                <a:spcPct val="100000"/>
              </a:lnSpc>
              <a:spcBef>
                <a:spcPts val="600"/>
              </a:spcBef>
            </a:pPr>
            <a:r>
              <a:rPr lang="en-US" sz="22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CPU technologies</a:t>
            </a:r>
            <a:endParaRPr lang="en-US" sz="2267" dirty="0">
              <a:solidFill>
                <a:schemeClr val="accent1"/>
              </a:solidFill>
            </a:endParaRP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93671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40" y="263527"/>
            <a:ext cx="9327491" cy="779463"/>
          </a:xfrm>
        </p:spPr>
        <p:txBody>
          <a:bodyPr/>
          <a:lstStyle/>
          <a:p>
            <a:r>
              <a:rPr lang="en-US" dirty="0"/>
              <a:t>Amazon Machine Image (AMI)</a:t>
            </a:r>
          </a:p>
        </p:txBody>
      </p:sp>
      <p:sp>
        <p:nvSpPr>
          <p:cNvPr id="3" name="Content Placeholder 2"/>
          <p:cNvSpPr>
            <a:spLocks noGrp="1"/>
          </p:cNvSpPr>
          <p:nvPr>
            <p:ph idx="1"/>
          </p:nvPr>
        </p:nvSpPr>
        <p:spPr>
          <a:xfrm>
            <a:off x="238538" y="1440305"/>
            <a:ext cx="11340549" cy="4913308"/>
          </a:xfrm>
        </p:spPr>
        <p:txBody>
          <a:bodyPr>
            <a:normAutofit fontScale="92500" lnSpcReduction="10000"/>
          </a:bodyPr>
          <a:lstStyle/>
          <a:p>
            <a:pPr marL="0" indent="0">
              <a:lnSpc>
                <a:spcPct val="110000"/>
              </a:lnSpc>
              <a:spcAft>
                <a:spcPts val="800"/>
              </a:spcAft>
              <a:buNone/>
            </a:pPr>
            <a:r>
              <a:rPr lang="en-US" dirty="0"/>
              <a:t>Amazon Machine Image (AMI) defines the </a:t>
            </a:r>
            <a:r>
              <a:rPr lang="en-US" sz="29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initial software that will be on an instance </a:t>
            </a:r>
            <a:r>
              <a:rPr lang="en-US" dirty="0"/>
              <a:t>when it is launched serving as the basic unit of deployment for services delivered using Amazon EC2 and defines every aspect of the software state at instance launch including:</a:t>
            </a:r>
          </a:p>
          <a:p>
            <a:pPr marL="457200" lvl="1" indent="-457200">
              <a:lnSpc>
                <a:spcPct val="100000"/>
              </a:lnSpc>
              <a:spcBef>
                <a:spcPts val="1000"/>
              </a:spcBef>
              <a:spcAft>
                <a:spcPts val="800"/>
              </a:spcAft>
            </a:pPr>
            <a:r>
              <a:rPr lang="en-US" sz="2700" dirty="0"/>
              <a:t>The Operating System (OS) and its configuration</a:t>
            </a:r>
          </a:p>
          <a:p>
            <a:pPr marL="457200" lvl="1" indent="-457200">
              <a:lnSpc>
                <a:spcPct val="100000"/>
              </a:lnSpc>
              <a:spcBef>
                <a:spcPts val="1000"/>
              </a:spcBef>
              <a:spcAft>
                <a:spcPts val="800"/>
              </a:spcAft>
            </a:pPr>
            <a:r>
              <a:rPr lang="en-US" sz="2700" dirty="0"/>
              <a:t>The initial state of any patches</a:t>
            </a:r>
          </a:p>
          <a:p>
            <a:pPr marL="457200" lvl="1" indent="-457200">
              <a:lnSpc>
                <a:spcPct val="100000"/>
              </a:lnSpc>
              <a:spcBef>
                <a:spcPts val="1000"/>
              </a:spcBef>
              <a:spcAft>
                <a:spcPts val="800"/>
              </a:spcAft>
            </a:pPr>
            <a:r>
              <a:rPr lang="en-US" sz="2700" dirty="0"/>
              <a:t>Application or system software</a:t>
            </a:r>
          </a:p>
          <a:p>
            <a:pPr marL="0" lvl="1" indent="0">
              <a:lnSpc>
                <a:spcPct val="100000"/>
              </a:lnSpc>
              <a:spcBef>
                <a:spcPts val="1000"/>
              </a:spcBef>
              <a:spcAft>
                <a:spcPts val="800"/>
              </a:spcAft>
              <a:buNone/>
            </a:pPr>
            <a:endParaRPr lang="en-US" sz="2700" dirty="0"/>
          </a:p>
          <a:p>
            <a:pPr marL="0" lvl="1" indent="0">
              <a:lnSpc>
                <a:spcPct val="100000"/>
              </a:lnSpc>
              <a:spcBef>
                <a:spcPts val="1000"/>
              </a:spcBef>
              <a:spcAft>
                <a:spcPts val="800"/>
              </a:spcAft>
              <a:buNone/>
            </a:pPr>
            <a:r>
              <a:rPr lang="en-US" sz="2700" dirty="0"/>
              <a:t>All AMIs are based on X86 Oss, either Linux or Windows.</a:t>
            </a: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623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10703A-7D01-4A41-9378-8FDE896E3B44}"/>
              </a:ext>
            </a:extLst>
          </p:cNvPr>
          <p:cNvPicPr>
            <a:picLocks noChangeAspect="1"/>
          </p:cNvPicPr>
          <p:nvPr/>
        </p:nvPicPr>
        <p:blipFill>
          <a:blip r:embed="rId4"/>
          <a:stretch>
            <a:fillRect/>
          </a:stretch>
        </p:blipFill>
        <p:spPr>
          <a:xfrm>
            <a:off x="5516556" y="2357120"/>
            <a:ext cx="6175220" cy="2376037"/>
          </a:xfrm>
          <a:prstGeom prst="rect">
            <a:avLst/>
          </a:prstGeom>
        </p:spPr>
      </p:pic>
      <p:sp>
        <p:nvSpPr>
          <p:cNvPr id="2" name="Title 1"/>
          <p:cNvSpPr>
            <a:spLocks noGrp="1"/>
          </p:cNvSpPr>
          <p:nvPr>
            <p:ph type="title"/>
          </p:nvPr>
        </p:nvSpPr>
        <p:spPr>
          <a:xfrm>
            <a:off x="238540" y="263527"/>
            <a:ext cx="9327491" cy="779463"/>
          </a:xfrm>
        </p:spPr>
        <p:txBody>
          <a:bodyPr/>
          <a:lstStyle/>
          <a:p>
            <a:r>
              <a:rPr lang="en-US" dirty="0"/>
              <a:t> AMI Lifecycle and Uses</a:t>
            </a:r>
          </a:p>
        </p:txBody>
      </p:sp>
      <p:sp>
        <p:nvSpPr>
          <p:cNvPr id="3" name="Content Placeholder 2"/>
          <p:cNvSpPr>
            <a:spLocks noGrp="1"/>
          </p:cNvSpPr>
          <p:nvPr>
            <p:ph idx="1"/>
          </p:nvPr>
        </p:nvSpPr>
        <p:spPr>
          <a:xfrm>
            <a:off x="238539" y="1440305"/>
            <a:ext cx="5512022" cy="4913308"/>
          </a:xfrm>
        </p:spPr>
        <p:txBody>
          <a:bodyPr>
            <a:normAutofit/>
          </a:bodyPr>
          <a:lstStyle/>
          <a:p>
            <a:pPr marL="457200" lvl="1" indent="-457200">
              <a:lnSpc>
                <a:spcPct val="100000"/>
              </a:lnSpc>
              <a:spcBef>
                <a:spcPts val="1000"/>
              </a:spcBef>
              <a:spcAft>
                <a:spcPts val="800"/>
              </a:spcAft>
            </a:pPr>
            <a:r>
              <a:rPr lang="en-US" sz="2800" dirty="0"/>
              <a:t>Create and register an AMI.</a:t>
            </a:r>
          </a:p>
          <a:p>
            <a:pPr marL="457200" lvl="1" indent="-457200">
              <a:lnSpc>
                <a:spcPct val="100000"/>
              </a:lnSpc>
              <a:spcBef>
                <a:spcPts val="1000"/>
              </a:spcBef>
              <a:spcAft>
                <a:spcPts val="800"/>
              </a:spcAft>
            </a:pPr>
            <a:r>
              <a:rPr lang="en-US" sz="2800" dirty="0"/>
              <a:t>Uses:</a:t>
            </a:r>
          </a:p>
          <a:p>
            <a:pPr marL="914400" lvl="2" indent="-457200">
              <a:lnSpc>
                <a:spcPct val="100000"/>
              </a:lnSpc>
              <a:spcBef>
                <a:spcPts val="1000"/>
              </a:spcBef>
              <a:spcAft>
                <a:spcPts val="800"/>
              </a:spcAft>
            </a:pPr>
            <a:r>
              <a:rPr lang="en-US" sz="2800" dirty="0"/>
              <a:t>Launch new instance.</a:t>
            </a:r>
          </a:p>
          <a:p>
            <a:pPr marL="914400" lvl="2" indent="-457200">
              <a:lnSpc>
                <a:spcPct val="100000"/>
              </a:lnSpc>
              <a:spcBef>
                <a:spcPts val="1000"/>
              </a:spcBef>
              <a:spcAft>
                <a:spcPts val="800"/>
              </a:spcAft>
            </a:pPr>
            <a:r>
              <a:rPr lang="en-US" sz="2800" dirty="0"/>
              <a:t>Copy within the same region or to different regions.</a:t>
            </a:r>
          </a:p>
          <a:p>
            <a:pPr marL="457200" lvl="1" indent="-457200">
              <a:lnSpc>
                <a:spcPct val="100000"/>
              </a:lnSpc>
              <a:spcBef>
                <a:spcPts val="1000"/>
              </a:spcBef>
              <a:spcAft>
                <a:spcPts val="800"/>
              </a:spcAft>
            </a:pPr>
            <a:r>
              <a:rPr lang="en-US" sz="2800" dirty="0"/>
              <a:t>De-register the AMI when no longer required.</a:t>
            </a:r>
          </a:p>
        </p:txBody>
      </p:sp>
      <p:pic>
        <p:nvPicPr>
          <p:cNvPr id="9" name="Picture 39"/>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0766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Broad Set of Compute Instance Types</a:t>
            </a:r>
          </a:p>
        </p:txBody>
      </p:sp>
      <p:grpSp>
        <p:nvGrpSpPr>
          <p:cNvPr id="7" name="Group 3"/>
          <p:cNvGrpSpPr/>
          <p:nvPr/>
        </p:nvGrpSpPr>
        <p:grpSpPr>
          <a:xfrm>
            <a:off x="457322" y="2127342"/>
            <a:ext cx="974597" cy="1028276"/>
            <a:chOff x="794045" y="2216555"/>
            <a:chExt cx="730948" cy="771207"/>
          </a:xfrm>
        </p:grpSpPr>
        <p:pic>
          <p:nvPicPr>
            <p:cNvPr id="72" name="Picture 5" descr="Instance.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4045" y="2216555"/>
              <a:ext cx="730948" cy="771207"/>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73" name="AutoShape 5"/>
            <p:cNvSpPr>
              <a:spLocks/>
            </p:cNvSpPr>
            <p:nvPr/>
          </p:nvSpPr>
          <p:spPr bwMode="auto">
            <a:xfrm>
              <a:off x="848684" y="2311997"/>
              <a:ext cx="621671" cy="5189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M5</a:t>
              </a:r>
            </a:p>
          </p:txBody>
        </p:sp>
      </p:grpSp>
      <p:sp>
        <p:nvSpPr>
          <p:cNvPr id="8" name="AutoShape 6"/>
          <p:cNvSpPr>
            <a:spLocks/>
          </p:cNvSpPr>
          <p:nvPr/>
        </p:nvSpPr>
        <p:spPr bwMode="auto">
          <a:xfrm>
            <a:off x="169822" y="1217759"/>
            <a:ext cx="1559761" cy="9315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General </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Purpose</a:t>
            </a:r>
          </a:p>
        </p:txBody>
      </p:sp>
      <p:sp>
        <p:nvSpPr>
          <p:cNvPr id="11" name="AutoShape 20"/>
          <p:cNvSpPr>
            <a:spLocks/>
          </p:cNvSpPr>
          <p:nvPr/>
        </p:nvSpPr>
        <p:spPr bwMode="auto">
          <a:xfrm>
            <a:off x="1517926" y="1217757"/>
            <a:ext cx="2176684" cy="9315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Compute</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Optimized</a:t>
            </a:r>
          </a:p>
        </p:txBody>
      </p:sp>
      <p:grpSp>
        <p:nvGrpSpPr>
          <p:cNvPr id="12" name="Group 23"/>
          <p:cNvGrpSpPr/>
          <p:nvPr/>
        </p:nvGrpSpPr>
        <p:grpSpPr>
          <a:xfrm>
            <a:off x="2136201" y="2110741"/>
            <a:ext cx="948684" cy="1028275"/>
            <a:chOff x="2864107" y="2122520"/>
            <a:chExt cx="711513" cy="771206"/>
          </a:xfrm>
        </p:grpSpPr>
        <p:pic>
          <p:nvPicPr>
            <p:cNvPr id="70" name="Picture 24" descr="Chalk 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64107" y="2122520"/>
              <a:ext cx="711513" cy="771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71" name="AutoShape 19"/>
            <p:cNvSpPr>
              <a:spLocks/>
            </p:cNvSpPr>
            <p:nvPr/>
          </p:nvSpPr>
          <p:spPr bwMode="auto">
            <a:xfrm>
              <a:off x="2885057" y="2185067"/>
              <a:ext cx="690563" cy="646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C5</a:t>
              </a:r>
            </a:p>
          </p:txBody>
        </p:sp>
      </p:grpSp>
      <p:sp>
        <p:nvSpPr>
          <p:cNvPr id="14" name="AutoShape 18"/>
          <p:cNvSpPr>
            <a:spLocks/>
          </p:cNvSpPr>
          <p:nvPr/>
        </p:nvSpPr>
        <p:spPr bwMode="auto">
          <a:xfrm>
            <a:off x="3435973" y="1217759"/>
            <a:ext cx="2428647" cy="9315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and I/O</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Optimized</a:t>
            </a:r>
          </a:p>
        </p:txBody>
      </p:sp>
      <p:grpSp>
        <p:nvGrpSpPr>
          <p:cNvPr id="15" name="Group 40"/>
          <p:cNvGrpSpPr/>
          <p:nvPr/>
        </p:nvGrpSpPr>
        <p:grpSpPr>
          <a:xfrm>
            <a:off x="4042932" y="3490677"/>
            <a:ext cx="957529" cy="863600"/>
            <a:chOff x="3593871" y="2016737"/>
            <a:chExt cx="718147" cy="647700"/>
          </a:xfrm>
        </p:grpSpPr>
        <p:grpSp>
          <p:nvGrpSpPr>
            <p:cNvPr id="64" name="Group 44"/>
            <p:cNvGrpSpPr>
              <a:grpSpLocks/>
            </p:cNvGrpSpPr>
            <p:nvPr/>
          </p:nvGrpSpPr>
          <p:grpSpPr bwMode="auto">
            <a:xfrm>
              <a:off x="3593871" y="2029010"/>
              <a:ext cx="718147" cy="620712"/>
              <a:chOff x="-50800" y="-229278"/>
              <a:chExt cx="1176517" cy="1077927"/>
            </a:xfrm>
          </p:grpSpPr>
          <p:pic>
            <p:nvPicPr>
              <p:cNvPr id="66" name="Picture 50"/>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229278"/>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67" name="Picture 51"/>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391443"/>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sp>
          <p:nvSpPr>
            <p:cNvPr id="65" name="AutoShape 27"/>
            <p:cNvSpPr>
              <a:spLocks/>
            </p:cNvSpPr>
            <p:nvPr/>
          </p:nvSpPr>
          <p:spPr bwMode="auto">
            <a:xfrm>
              <a:off x="3739145" y="2016737"/>
              <a:ext cx="471487" cy="647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I3</a:t>
              </a:r>
            </a:p>
          </p:txBody>
        </p:sp>
      </p:grpSp>
      <p:sp>
        <p:nvSpPr>
          <p:cNvPr id="17" name="AutoShape 2"/>
          <p:cNvSpPr>
            <a:spLocks/>
          </p:cNvSpPr>
          <p:nvPr/>
        </p:nvSpPr>
        <p:spPr bwMode="auto">
          <a:xfrm>
            <a:off x="8053506" y="1175395"/>
            <a:ext cx="2241549" cy="9847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GPU- or FPGA-</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Enabled</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AutoShape 7"/>
          <p:cNvSpPr>
            <a:spLocks/>
          </p:cNvSpPr>
          <p:nvPr/>
        </p:nvSpPr>
        <p:spPr bwMode="auto">
          <a:xfrm>
            <a:off x="5853722" y="1175395"/>
            <a:ext cx="2177887" cy="9847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Memory</a:t>
            </a:r>
          </a:p>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Optimized</a:t>
            </a:r>
          </a:p>
        </p:txBody>
      </p:sp>
      <p:grpSp>
        <p:nvGrpSpPr>
          <p:cNvPr id="20" name="Group 85"/>
          <p:cNvGrpSpPr/>
          <p:nvPr/>
        </p:nvGrpSpPr>
        <p:grpSpPr>
          <a:xfrm>
            <a:off x="4066544" y="4767028"/>
            <a:ext cx="1004757" cy="883217"/>
            <a:chOff x="4602955" y="2002023"/>
            <a:chExt cx="753568" cy="662413"/>
          </a:xfrm>
        </p:grpSpPr>
        <p:grpSp>
          <p:nvGrpSpPr>
            <p:cNvPr id="58" name="Group 86"/>
            <p:cNvGrpSpPr>
              <a:grpSpLocks/>
            </p:cNvGrpSpPr>
            <p:nvPr/>
          </p:nvGrpSpPr>
          <p:grpSpPr bwMode="auto">
            <a:xfrm>
              <a:off x="4638376" y="2043724"/>
              <a:ext cx="718147" cy="620712"/>
              <a:chOff x="-50800" y="-229278"/>
              <a:chExt cx="1176517" cy="1077927"/>
            </a:xfrm>
          </p:grpSpPr>
          <p:pic>
            <p:nvPicPr>
              <p:cNvPr id="60" name="Picture 88"/>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229278"/>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61" name="Picture 89"/>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391443"/>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sp>
          <p:nvSpPr>
            <p:cNvPr id="59" name="AutoShape 34"/>
            <p:cNvSpPr>
              <a:spLocks/>
            </p:cNvSpPr>
            <p:nvPr/>
          </p:nvSpPr>
          <p:spPr bwMode="auto">
            <a:xfrm>
              <a:off x="4602955" y="2002023"/>
              <a:ext cx="753567" cy="647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D2</a:t>
              </a:r>
            </a:p>
          </p:txBody>
        </p:sp>
      </p:grpSp>
      <p:grpSp>
        <p:nvGrpSpPr>
          <p:cNvPr id="21" name="Group 95"/>
          <p:cNvGrpSpPr/>
          <p:nvPr/>
        </p:nvGrpSpPr>
        <p:grpSpPr>
          <a:xfrm>
            <a:off x="457322" y="3401407"/>
            <a:ext cx="974597" cy="1028276"/>
            <a:chOff x="794045" y="2216555"/>
            <a:chExt cx="730948" cy="771207"/>
          </a:xfrm>
        </p:grpSpPr>
        <p:pic>
          <p:nvPicPr>
            <p:cNvPr id="56" name="Picture 96" descr="Instance.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4045" y="2216555"/>
              <a:ext cx="730948" cy="771207"/>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57" name="AutoShape 5"/>
            <p:cNvSpPr>
              <a:spLocks/>
            </p:cNvSpPr>
            <p:nvPr/>
          </p:nvSpPr>
          <p:spPr bwMode="auto">
            <a:xfrm>
              <a:off x="848684" y="2311997"/>
              <a:ext cx="621671" cy="5189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M4</a:t>
              </a:r>
            </a:p>
          </p:txBody>
        </p:sp>
      </p:grpSp>
      <p:grpSp>
        <p:nvGrpSpPr>
          <p:cNvPr id="44" name="Group 101"/>
          <p:cNvGrpSpPr>
            <a:grpSpLocks/>
          </p:cNvGrpSpPr>
          <p:nvPr/>
        </p:nvGrpSpPr>
        <p:grpSpPr bwMode="auto">
          <a:xfrm>
            <a:off x="6224036" y="3182508"/>
            <a:ext cx="1422400" cy="691973"/>
            <a:chOff x="0" y="0"/>
            <a:chExt cx="1622700" cy="974164"/>
          </a:xfrm>
        </p:grpSpPr>
        <p:pic>
          <p:nvPicPr>
            <p:cNvPr id="46" name="Picture 102"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579106"/>
              <a:ext cx="1622700" cy="395058"/>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47" name="Picture 103"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622700" cy="39506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grpSp>
        <p:nvGrpSpPr>
          <p:cNvPr id="74" name="Group 113"/>
          <p:cNvGrpSpPr/>
          <p:nvPr/>
        </p:nvGrpSpPr>
        <p:grpSpPr>
          <a:xfrm>
            <a:off x="2136201" y="3401879"/>
            <a:ext cx="948684" cy="1028275"/>
            <a:chOff x="2864107" y="2122520"/>
            <a:chExt cx="711513" cy="771206"/>
          </a:xfrm>
        </p:grpSpPr>
        <p:pic>
          <p:nvPicPr>
            <p:cNvPr id="75" name="Picture 114" descr="Chalk 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64107" y="2122520"/>
              <a:ext cx="711513" cy="771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76" name="AutoShape 19"/>
            <p:cNvSpPr>
              <a:spLocks/>
            </p:cNvSpPr>
            <p:nvPr/>
          </p:nvSpPr>
          <p:spPr bwMode="auto">
            <a:xfrm>
              <a:off x="2885057" y="2185067"/>
              <a:ext cx="690563" cy="646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b="1" dirty="0">
                  <a:latin typeface="Arial Black" panose="020B0A04020102020204" pitchFamily="34" charset="0"/>
                  <a:ea typeface="ＭＳ Ｐゴシック" charset="0"/>
                  <a:cs typeface="Helvetica Neue Light" charset="0"/>
                </a:rPr>
                <a:t>C4</a:t>
              </a:r>
            </a:p>
          </p:txBody>
        </p:sp>
      </p:grpSp>
      <p:grpSp>
        <p:nvGrpSpPr>
          <p:cNvPr id="3" name="Group 119"/>
          <p:cNvGrpSpPr/>
          <p:nvPr/>
        </p:nvGrpSpPr>
        <p:grpSpPr>
          <a:xfrm>
            <a:off x="10319423" y="1940808"/>
            <a:ext cx="1423056" cy="1319560"/>
            <a:chOff x="157974" y="1593989"/>
            <a:chExt cx="1067292" cy="989670"/>
          </a:xfrm>
        </p:grpSpPr>
        <p:pic>
          <p:nvPicPr>
            <p:cNvPr id="19" name="Picture 120" descr="ha_hero_ecs_t2_550x510"/>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57974" y="1593989"/>
              <a:ext cx="1067292" cy="989670"/>
            </a:xfrm>
            <a:prstGeom prst="rect">
              <a:avLst/>
            </a:prstGeom>
            <a:noFill/>
            <a:extLst>
              <a:ext uri="{909E8E84-426E-40dd-AFC4-6F175D3DCCD1}">
                <a14:hiddenFill xmlns:lc="http://schemas.openxmlformats.org/drawingml/2006/lockedCanvas" xmlns="" xmlns:a14="http://schemas.microsoft.com/office/drawing/2010/main">
                  <a:solidFill>
                    <a:srgbClr val="FFFFFF"/>
                  </a:solidFill>
                </a14:hiddenFill>
              </a:ext>
            </a:extLst>
          </p:spPr>
        </p:pic>
        <p:sp>
          <p:nvSpPr>
            <p:cNvPr id="2" name="TextBox 121"/>
            <p:cNvSpPr txBox="1"/>
            <p:nvPr/>
          </p:nvSpPr>
          <p:spPr>
            <a:xfrm>
              <a:off x="606417" y="2137376"/>
              <a:ext cx="423434" cy="315423"/>
            </a:xfrm>
            <a:prstGeom prst="rect">
              <a:avLst/>
            </a:prstGeom>
            <a:noFill/>
          </p:spPr>
          <p:txBody>
            <a:bodyPr wrap="none" rtlCol="0">
              <a:spAutoFit/>
            </a:bodyPr>
            <a:lstStyle/>
            <a:p>
              <a:r>
                <a:rPr lang="en-US" sz="2133" dirty="0">
                  <a:latin typeface="Arial Black" panose="020B0A04020102020204" pitchFamily="34" charset="0"/>
                </a:rPr>
                <a:t>T2</a:t>
              </a:r>
            </a:p>
          </p:txBody>
        </p:sp>
      </p:grpSp>
      <p:sp>
        <p:nvSpPr>
          <p:cNvPr id="77" name="AutoShape 8"/>
          <p:cNvSpPr>
            <a:spLocks/>
          </p:cNvSpPr>
          <p:nvPr/>
        </p:nvSpPr>
        <p:spPr bwMode="auto">
          <a:xfrm>
            <a:off x="6610926" y="3237486"/>
            <a:ext cx="567337" cy="5058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X1</a:t>
            </a:r>
          </a:p>
        </p:txBody>
      </p:sp>
      <p:grpSp>
        <p:nvGrpSpPr>
          <p:cNvPr id="4" name="Group 125"/>
          <p:cNvGrpSpPr/>
          <p:nvPr/>
        </p:nvGrpSpPr>
        <p:grpSpPr>
          <a:xfrm>
            <a:off x="8743788" y="2110181"/>
            <a:ext cx="861849" cy="860320"/>
            <a:chOff x="6557840" y="1681306"/>
            <a:chExt cx="646387" cy="645240"/>
          </a:xfrm>
        </p:grpSpPr>
        <p:pic>
          <p:nvPicPr>
            <p:cNvPr id="48" name="Picture 126"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57840" y="1681306"/>
              <a:ext cx="646387" cy="64524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79" name="AutoShape 8"/>
            <p:cNvSpPr>
              <a:spLocks/>
            </p:cNvSpPr>
            <p:nvPr/>
          </p:nvSpPr>
          <p:spPr bwMode="auto">
            <a:xfrm>
              <a:off x="6664654" y="1796464"/>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P3</a:t>
              </a:r>
            </a:p>
          </p:txBody>
        </p:sp>
      </p:grpSp>
      <p:grpSp>
        <p:nvGrpSpPr>
          <p:cNvPr id="6" name="Group 130"/>
          <p:cNvGrpSpPr/>
          <p:nvPr/>
        </p:nvGrpSpPr>
        <p:grpSpPr>
          <a:xfrm>
            <a:off x="8743788" y="3178771"/>
            <a:ext cx="861849" cy="860320"/>
            <a:chOff x="6497258" y="2605720"/>
            <a:chExt cx="646387" cy="645240"/>
          </a:xfrm>
        </p:grpSpPr>
        <p:pic>
          <p:nvPicPr>
            <p:cNvPr id="50" name="Picture 131"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97258" y="2605720"/>
              <a:ext cx="646387" cy="64524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80" name="AutoShape 8"/>
            <p:cNvSpPr>
              <a:spLocks/>
            </p:cNvSpPr>
            <p:nvPr/>
          </p:nvSpPr>
          <p:spPr bwMode="auto">
            <a:xfrm>
              <a:off x="6615722" y="2725467"/>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P2</a:t>
              </a:r>
            </a:p>
          </p:txBody>
        </p:sp>
      </p:grpSp>
      <p:grpSp>
        <p:nvGrpSpPr>
          <p:cNvPr id="13" name="Group 135"/>
          <p:cNvGrpSpPr/>
          <p:nvPr/>
        </p:nvGrpSpPr>
        <p:grpSpPr>
          <a:xfrm>
            <a:off x="8754482" y="4242833"/>
            <a:ext cx="861849" cy="860320"/>
            <a:chOff x="6498090" y="3504226"/>
            <a:chExt cx="646387" cy="645240"/>
          </a:xfrm>
        </p:grpSpPr>
        <p:pic>
          <p:nvPicPr>
            <p:cNvPr id="62" name="Picture 136"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98090" y="3504226"/>
              <a:ext cx="646387" cy="64524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81" name="AutoShape 8"/>
            <p:cNvSpPr>
              <a:spLocks/>
            </p:cNvSpPr>
            <p:nvPr/>
          </p:nvSpPr>
          <p:spPr bwMode="auto">
            <a:xfrm>
              <a:off x="6609519" y="3634417"/>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G3</a:t>
              </a:r>
            </a:p>
          </p:txBody>
        </p:sp>
      </p:grpSp>
      <p:grpSp>
        <p:nvGrpSpPr>
          <p:cNvPr id="68" name="Group 140"/>
          <p:cNvGrpSpPr>
            <a:grpSpLocks/>
          </p:cNvGrpSpPr>
          <p:nvPr/>
        </p:nvGrpSpPr>
        <p:grpSpPr bwMode="auto">
          <a:xfrm>
            <a:off x="6224036" y="4288506"/>
            <a:ext cx="1422400" cy="691973"/>
            <a:chOff x="0" y="0"/>
            <a:chExt cx="1622700" cy="974164"/>
          </a:xfrm>
        </p:grpSpPr>
        <p:pic>
          <p:nvPicPr>
            <p:cNvPr id="69" name="Picture 141"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579106"/>
              <a:ext cx="1622700" cy="395058"/>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82" name="Picture 142"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622700" cy="39506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sp>
        <p:nvSpPr>
          <p:cNvPr id="83" name="AutoShape 8"/>
          <p:cNvSpPr>
            <a:spLocks/>
          </p:cNvSpPr>
          <p:nvPr/>
        </p:nvSpPr>
        <p:spPr bwMode="auto">
          <a:xfrm>
            <a:off x="6660777" y="4387038"/>
            <a:ext cx="567337" cy="5058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R4</a:t>
            </a:r>
          </a:p>
        </p:txBody>
      </p:sp>
      <p:sp>
        <p:nvSpPr>
          <p:cNvPr id="84" name="AutoShape 7"/>
          <p:cNvSpPr>
            <a:spLocks/>
          </p:cNvSpPr>
          <p:nvPr/>
        </p:nvSpPr>
        <p:spPr bwMode="auto">
          <a:xfrm>
            <a:off x="9942009" y="1164878"/>
            <a:ext cx="2177887" cy="9847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3175" cap="flat" cmpd="sng">
                <a:solidFill>
                  <a:srgbClr val="000000"/>
                </a:solidFill>
                <a:prstDash val="solid"/>
                <a:miter lim="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b="1" dirty="0">
                <a:latin typeface="Amazon Ember" panose="020B0603020204020204" pitchFamily="34" charset="0"/>
                <a:ea typeface="Amazon Ember" panose="020B0603020204020204" pitchFamily="34" charset="0"/>
                <a:cs typeface="Amazon Ember" panose="020B0603020204020204" pitchFamily="34" charset="0"/>
              </a:rPr>
              <a:t>Burstable Performance</a:t>
            </a:r>
          </a:p>
        </p:txBody>
      </p:sp>
      <p:grpSp>
        <p:nvGrpSpPr>
          <p:cNvPr id="91" name="Group 152"/>
          <p:cNvGrpSpPr/>
          <p:nvPr/>
        </p:nvGrpSpPr>
        <p:grpSpPr>
          <a:xfrm>
            <a:off x="4042931" y="2189673"/>
            <a:ext cx="1004757" cy="883217"/>
            <a:chOff x="4602955" y="2002023"/>
            <a:chExt cx="753568" cy="662413"/>
          </a:xfrm>
        </p:grpSpPr>
        <p:grpSp>
          <p:nvGrpSpPr>
            <p:cNvPr id="92" name="Group 153"/>
            <p:cNvGrpSpPr>
              <a:grpSpLocks/>
            </p:cNvGrpSpPr>
            <p:nvPr/>
          </p:nvGrpSpPr>
          <p:grpSpPr bwMode="auto">
            <a:xfrm>
              <a:off x="4638376" y="2043724"/>
              <a:ext cx="718147" cy="620712"/>
              <a:chOff x="-50800" y="-229278"/>
              <a:chExt cx="1176517" cy="1077927"/>
            </a:xfrm>
          </p:grpSpPr>
          <p:pic>
            <p:nvPicPr>
              <p:cNvPr id="94" name="Picture 155"/>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229278"/>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95" name="Picture 156"/>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50800" y="391443"/>
                <a:ext cx="1176517" cy="457206"/>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sp>
          <p:nvSpPr>
            <p:cNvPr id="93" name="AutoShape 34"/>
            <p:cNvSpPr>
              <a:spLocks/>
            </p:cNvSpPr>
            <p:nvPr/>
          </p:nvSpPr>
          <p:spPr bwMode="auto">
            <a:xfrm>
              <a:off x="4602955" y="2002023"/>
              <a:ext cx="753567" cy="647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H1</a:t>
              </a:r>
            </a:p>
          </p:txBody>
        </p:sp>
      </p:grpSp>
      <p:grpSp>
        <p:nvGrpSpPr>
          <p:cNvPr id="104" name="Group 157"/>
          <p:cNvGrpSpPr>
            <a:grpSpLocks/>
          </p:cNvGrpSpPr>
          <p:nvPr/>
        </p:nvGrpSpPr>
        <p:grpSpPr bwMode="auto">
          <a:xfrm>
            <a:off x="6217439" y="2088186"/>
            <a:ext cx="1422400" cy="691973"/>
            <a:chOff x="0" y="0"/>
            <a:chExt cx="1622700" cy="974164"/>
          </a:xfrm>
        </p:grpSpPr>
        <p:pic>
          <p:nvPicPr>
            <p:cNvPr id="105" name="Picture 158"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579105"/>
              <a:ext cx="1622700" cy="395059"/>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pic>
          <p:nvPicPr>
            <p:cNvPr id="106" name="Picture 159" descr="RAM Chalk.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622700" cy="39506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grpSp>
      <p:sp>
        <p:nvSpPr>
          <p:cNvPr id="107" name="AutoShape 8"/>
          <p:cNvSpPr>
            <a:spLocks/>
          </p:cNvSpPr>
          <p:nvPr/>
        </p:nvSpPr>
        <p:spPr bwMode="auto">
          <a:xfrm>
            <a:off x="6548273" y="2202400"/>
            <a:ext cx="740620" cy="5058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X1e</a:t>
            </a:r>
          </a:p>
        </p:txBody>
      </p:sp>
      <p:grpSp>
        <p:nvGrpSpPr>
          <p:cNvPr id="108" name="Group 161"/>
          <p:cNvGrpSpPr/>
          <p:nvPr/>
        </p:nvGrpSpPr>
        <p:grpSpPr>
          <a:xfrm>
            <a:off x="8754482" y="5299208"/>
            <a:ext cx="861849" cy="860320"/>
            <a:chOff x="6498090" y="3504226"/>
            <a:chExt cx="646387" cy="645240"/>
          </a:xfrm>
        </p:grpSpPr>
        <p:pic>
          <p:nvPicPr>
            <p:cNvPr id="109" name="Picture 162" descr="pasted-image.tif"/>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98090" y="3504226"/>
              <a:ext cx="646387" cy="645240"/>
            </a:xfrm>
            <a:prstGeom prst="rect">
              <a:avLst/>
            </a:prstGeom>
            <a:noFill/>
            <a:ln>
              <a:noFill/>
            </a:ln>
            <a:effectLst/>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3175" cap="flat" cmpd="sng">
                  <a:solidFill>
                    <a:srgbClr val="000000"/>
                  </a:solidFill>
                  <a:prstDash val="solid"/>
                  <a:miter lim="0"/>
                  <a:headEnd type="none" w="med" len="med"/>
                  <a:tailEnd type="none" w="med" len="me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pic>
        <p:sp>
          <p:nvSpPr>
            <p:cNvPr id="110" name="AutoShape 8"/>
            <p:cNvSpPr>
              <a:spLocks/>
            </p:cNvSpPr>
            <p:nvPr/>
          </p:nvSpPr>
          <p:spPr bwMode="auto">
            <a:xfrm>
              <a:off x="6609519" y="3634417"/>
              <a:ext cx="425503" cy="3793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bg1"/>
            </a:solidFill>
            <a:ln>
              <a:noFill/>
            </a:ln>
            <a:effectLst>
              <a:softEdge rad="63500"/>
            </a:effectLst>
            <a:extLst/>
          </p:spPr>
          <p:txBody>
            <a:bodyPr lIns="67733" tIns="67733" rIns="67733" bIns="6773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133" dirty="0">
                  <a:latin typeface="Arial Black" panose="020B0A04020102020204" pitchFamily="34" charset="0"/>
                  <a:ea typeface="ＭＳ Ｐゴシック" charset="0"/>
                  <a:cs typeface="Helvetica Neue Light" charset="0"/>
                </a:rPr>
                <a:t>F1</a:t>
              </a:r>
            </a:p>
          </p:txBody>
        </p:sp>
      </p:grpSp>
      <p:pic>
        <p:nvPicPr>
          <p:cNvPr id="97" name="Picture 39"/>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p:nvSpPr>
        <p:spPr>
          <a:xfrm>
            <a:off x="8366842" y="6333116"/>
            <a:ext cx="2909323" cy="461665"/>
          </a:xfrm>
          <a:prstGeom prst="rect">
            <a:avLst/>
          </a:prstGeom>
        </p:spPr>
        <p:txBody>
          <a:bodyPr wrap="none">
            <a:spAutoFit/>
          </a:bodyPr>
          <a:lstStyle/>
          <a:p>
            <a:r>
              <a:rPr lang="en-US" sz="1200" dirty="0"/>
              <a:t>Graphics Processing Unit (GPU)</a:t>
            </a:r>
          </a:p>
          <a:p>
            <a:r>
              <a:rPr lang="en-US" sz="1200" dirty="0"/>
              <a:t>Field Programmable Gate Array (FPGA)</a:t>
            </a:r>
          </a:p>
        </p:txBody>
      </p:sp>
    </p:spTree>
    <p:custDataLst>
      <p:tags r:id="rId1"/>
    </p:custDataLst>
    <p:extLst>
      <p:ext uri="{BB962C8B-B14F-4D97-AF65-F5344CB8AC3E}">
        <p14:creationId xmlns:p14="http://schemas.microsoft.com/office/powerpoint/2010/main" val="36536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8756073" y="1708727"/>
            <a:ext cx="2975131" cy="3805383"/>
          </a:xfrm>
          <a:prstGeom prst="roundRect">
            <a:avLst>
              <a:gd name="adj" fmla="val 11176"/>
            </a:avLst>
          </a:prstGeom>
          <a:solidFill>
            <a:schemeClr val="accent6">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endParaRPr lang="en-US" sz="2400" b="1" kern="0" dirty="0"/>
          </a:p>
        </p:txBody>
      </p:sp>
      <p:sp>
        <p:nvSpPr>
          <p:cNvPr id="57" name="Rounded Rectangle 56"/>
          <p:cNvSpPr/>
          <p:nvPr/>
        </p:nvSpPr>
        <p:spPr>
          <a:xfrm>
            <a:off x="424874" y="1708727"/>
            <a:ext cx="8054108" cy="3805383"/>
          </a:xfrm>
          <a:prstGeom prst="roundRect">
            <a:avLst>
              <a:gd name="adj" fmla="val 10114"/>
            </a:avLst>
          </a:prstGeom>
          <a:solidFill>
            <a:schemeClr val="accent5">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endParaRPr lang="en-US" sz="2400" b="1" kern="0" dirty="0"/>
          </a:p>
        </p:txBody>
      </p:sp>
      <p:sp>
        <p:nvSpPr>
          <p:cNvPr id="2" name="Title 1"/>
          <p:cNvSpPr>
            <a:spLocks noGrp="1"/>
          </p:cNvSpPr>
          <p:nvPr>
            <p:ph type="title"/>
          </p:nvPr>
        </p:nvSpPr>
        <p:spPr/>
        <p:txBody>
          <a:bodyPr/>
          <a:lstStyle/>
          <a:p>
            <a:r>
              <a:rPr lang="en-US" dirty="0"/>
              <a:t>Amazon EC2 Pricing</a:t>
            </a:r>
          </a:p>
        </p:txBody>
      </p:sp>
      <p:sp>
        <p:nvSpPr>
          <p:cNvPr id="40" name="Rounded Rectangle 39"/>
          <p:cNvSpPr/>
          <p:nvPr/>
        </p:nvSpPr>
        <p:spPr>
          <a:xfrm>
            <a:off x="689200"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41" name="Rounded Rectangle 40"/>
          <p:cNvSpPr/>
          <p:nvPr/>
        </p:nvSpPr>
        <p:spPr>
          <a:xfrm>
            <a:off x="3256908"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Spot Instances</a:t>
            </a:r>
          </a:p>
        </p:txBody>
      </p:sp>
      <p:sp>
        <p:nvSpPr>
          <p:cNvPr id="42" name="Rounded Rectangle 41"/>
          <p:cNvSpPr/>
          <p:nvPr/>
        </p:nvSpPr>
        <p:spPr>
          <a:xfrm>
            <a:off x="5824616"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Reserved Instances</a:t>
            </a:r>
          </a:p>
        </p:txBody>
      </p:sp>
      <p:sp>
        <p:nvSpPr>
          <p:cNvPr id="43" name="Rounded Rectangle 42"/>
          <p:cNvSpPr/>
          <p:nvPr/>
        </p:nvSpPr>
        <p:spPr>
          <a:xfrm>
            <a:off x="9085052" y="2373745"/>
            <a:ext cx="2331097" cy="1764145"/>
          </a:xfrm>
          <a:prstGeom prst="roundRect">
            <a:avLst/>
          </a:prstGeom>
          <a:solidFill>
            <a:schemeClr val="accent4">
              <a:lumMod val="40000"/>
              <a:lumOff val="60000"/>
            </a:schemeClr>
          </a:solidFill>
          <a:ln w="9525" cap="flat" cmpd="sng" algn="ctr">
            <a:solidFill>
              <a:srgbClr val="474746"/>
            </a:solidFill>
            <a:prstDash val="solid"/>
          </a:ln>
          <a:effectLst>
            <a:outerShdw blurRad="40000" dist="23000" dir="5400000" rotWithShape="0">
              <a:srgbClr val="000000">
                <a:alpha val="35000"/>
              </a:srgbClr>
            </a:outerShdw>
          </a:effectLst>
        </p:spPr>
        <p:txBody>
          <a:bodyPr rtlCol="0" anchor="ctr"/>
          <a:lstStyle/>
          <a:p>
            <a:pPr algn="ctr"/>
            <a:r>
              <a:rPr lang="en-US" sz="2400" b="1" kern="0" dirty="0">
                <a:latin typeface="Amazon Ember" panose="020B0603020204020204" pitchFamily="34" charset="0"/>
                <a:ea typeface="Amazon Ember" panose="020B0603020204020204" pitchFamily="34" charset="0"/>
                <a:cs typeface="Amazon Ember" panose="020B0603020204020204" pitchFamily="34" charset="0"/>
              </a:rPr>
              <a:t>Dedicated Hosts</a:t>
            </a:r>
          </a:p>
        </p:txBody>
      </p:sp>
      <p:sp>
        <p:nvSpPr>
          <p:cNvPr id="59" name="TextBox 58"/>
          <p:cNvSpPr txBox="1"/>
          <p:nvPr/>
        </p:nvSpPr>
        <p:spPr>
          <a:xfrm>
            <a:off x="689199" y="5101335"/>
            <a:ext cx="4003019" cy="400110"/>
          </a:xfrm>
          <a:prstGeom prst="rect">
            <a:avLst/>
          </a:prstGeom>
          <a:noFill/>
        </p:spPr>
        <p:txBody>
          <a:bodyPr wrap="none" rtlCol="0">
            <a:spAutoFit/>
          </a:bodyPr>
          <a:lstStyle/>
          <a:p>
            <a:pPr marL="228594" indent="-228594">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Per-hour billing (All other OSs)</a:t>
            </a:r>
          </a:p>
        </p:txBody>
      </p:sp>
      <p:sp>
        <p:nvSpPr>
          <p:cNvPr id="60" name="TextBox 59"/>
          <p:cNvSpPr txBox="1"/>
          <p:nvPr/>
        </p:nvSpPr>
        <p:spPr>
          <a:xfrm>
            <a:off x="689199" y="4727706"/>
            <a:ext cx="6476453" cy="400110"/>
          </a:xfrm>
          <a:prstGeom prst="rect">
            <a:avLst/>
          </a:prstGeom>
          <a:noFill/>
        </p:spPr>
        <p:txBody>
          <a:bodyPr wrap="none" rtlCol="0">
            <a:spAutoFit/>
          </a:bodyPr>
          <a:lstStyle/>
          <a:p>
            <a:pPr marL="228594" indent="-228594">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Per-second billing (Amazon Linux and Ubuntu only) </a:t>
            </a:r>
          </a:p>
        </p:txBody>
      </p:sp>
      <p:sp>
        <p:nvSpPr>
          <p:cNvPr id="61" name="TextBox 60"/>
          <p:cNvSpPr txBox="1"/>
          <p:nvPr/>
        </p:nvSpPr>
        <p:spPr>
          <a:xfrm>
            <a:off x="8872618" y="5030366"/>
            <a:ext cx="2310248" cy="400110"/>
          </a:xfrm>
          <a:prstGeom prst="rect">
            <a:avLst/>
          </a:prstGeom>
          <a:noFill/>
        </p:spPr>
        <p:txBody>
          <a:bodyPr wrap="none" rtlCol="0">
            <a:spAutoFit/>
          </a:bodyPr>
          <a:lstStyle/>
          <a:p>
            <a:pPr marL="228594" indent="-228594">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Per-hour billing </a:t>
            </a:r>
          </a:p>
        </p:txBody>
      </p:sp>
      <p:pic>
        <p:nvPicPr>
          <p:cNvPr id="15"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1569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Second Billing</a:t>
            </a:r>
          </a:p>
        </p:txBody>
      </p:sp>
      <p:sp>
        <p:nvSpPr>
          <p:cNvPr id="3" name="Content Placeholder 2"/>
          <p:cNvSpPr>
            <a:spLocks noGrp="1"/>
          </p:cNvSpPr>
          <p:nvPr>
            <p:ph idx="1"/>
          </p:nvPr>
        </p:nvSpPr>
        <p:spPr>
          <a:xfrm>
            <a:off x="238539" y="1440305"/>
            <a:ext cx="11360426" cy="4913308"/>
          </a:xfrm>
        </p:spPr>
        <p:txBody>
          <a:bodyPr vert="horz" lIns="91440" tIns="45720" rIns="91440" bIns="45720" rtlCol="0">
            <a:normAutofit/>
          </a:bodyPr>
          <a:lstStyle/>
          <a:p>
            <a:pPr marL="457200" indent="-457200">
              <a:lnSpc>
                <a:spcPct val="110000"/>
              </a:lnSpc>
              <a:spcBef>
                <a:spcPts val="1800"/>
              </a:spcBef>
            </a:pPr>
            <a:r>
              <a:rPr lang="en-US" dirty="0"/>
              <a:t>Pay for only what you use</a:t>
            </a:r>
          </a:p>
          <a:p>
            <a:pPr marL="457200" indent="-457200">
              <a:lnSpc>
                <a:spcPct val="110000"/>
              </a:lnSpc>
              <a:spcBef>
                <a:spcPts val="1800"/>
              </a:spcBef>
            </a:pPr>
            <a:r>
              <a:rPr lang="en-US" dirty="0"/>
              <a:t>On-Demand, Reserved, and Spot forms</a:t>
            </a:r>
          </a:p>
          <a:p>
            <a:pPr marL="457200" indent="-457200">
              <a:lnSpc>
                <a:spcPct val="110000"/>
              </a:lnSpc>
              <a:spcBef>
                <a:spcPts val="1800"/>
              </a:spcBef>
            </a:pPr>
            <a:r>
              <a:rPr lang="en-US" dirty="0"/>
              <a:t>Instances running for irregular periods of time</a:t>
            </a:r>
          </a:p>
          <a:p>
            <a:pPr marL="457200" indent="-457200">
              <a:lnSpc>
                <a:spcPct val="110000"/>
              </a:lnSpc>
              <a:spcBef>
                <a:spcPts val="1800"/>
              </a:spcBef>
            </a:pPr>
            <a:r>
              <a:rPr lang="en-US" dirty="0"/>
              <a:t>Allow customers to focus on their application instead of maximizing usage to the hour</a:t>
            </a:r>
          </a:p>
          <a:p>
            <a:pPr marL="457200" indent="-457200">
              <a:lnSpc>
                <a:spcPct val="110000"/>
              </a:lnSpc>
              <a:spcBef>
                <a:spcPts val="1800"/>
              </a:spcBef>
            </a:pPr>
            <a:r>
              <a:rPr lang="en-US" dirty="0"/>
              <a:t>All AWS Regions and Availability Zones</a:t>
            </a:r>
          </a:p>
          <a:p>
            <a:pPr marL="457200" indent="-457200">
              <a:lnSpc>
                <a:spcPct val="110000"/>
              </a:lnSpc>
              <a:spcBef>
                <a:spcPts val="1800"/>
              </a:spcBef>
            </a:pPr>
            <a:r>
              <a:rPr lang="en-US" dirty="0"/>
              <a:t>Amazon Linux and Ubuntu</a:t>
            </a:r>
          </a:p>
        </p:txBody>
      </p:sp>
      <p:pic>
        <p:nvPicPr>
          <p:cNvPr id="5" name="Picture 39">
            <a:extLst>
              <a:ext uri="{FF2B5EF4-FFF2-40B4-BE49-F238E27FC236}">
                <a16:creationId xmlns:a16="http://schemas.microsoft.com/office/drawing/2014/main" id="{63261BD7-5500-8A42-8D7D-A0DA4C339943}"/>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8120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Pricing: Costs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881488249"/>
              </p:ext>
            </p:extLst>
          </p:nvPr>
        </p:nvGraphicFramePr>
        <p:xfrm>
          <a:off x="577131" y="1690254"/>
          <a:ext cx="11047024" cy="3396070"/>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957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On-Demand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Spot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Reserved</a:t>
                      </a:r>
                      <a:r>
                        <a:rPr lang="en-US" sz="2000" baseline="0" dirty="0">
                          <a:latin typeface="Amazon Ember" panose="020B0603020204020204" pitchFamily="34" charset="0"/>
                          <a:ea typeface="Amazon Ember" panose="020B0603020204020204" pitchFamily="34" charset="0"/>
                          <a:cs typeface="Amazon Ember" panose="020B0603020204020204" pitchFamily="34" charset="0"/>
                        </a:rPr>
                        <a:t> Instances</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Dedicated Hosts</a:t>
                      </a:r>
                    </a:p>
                  </a:txBody>
                  <a:tcPr anchor="ctr"/>
                </a:tc>
                <a:extLst>
                  <a:ext uri="{0D108BD9-81ED-4DB2-BD59-A6C34878D82A}">
                    <a16:rowId xmlns:a16="http://schemas.microsoft.com/office/drawing/2014/main" val="10000"/>
                  </a:ext>
                </a:extLst>
              </a:tr>
              <a:tr h="370840">
                <a:tc>
                  <a:txBody>
                    <a:bodyPr/>
                    <a:lstStyle/>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Pay for what you use</a:t>
                      </a:r>
                    </a:p>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Per-second billing</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Spot price based on supply and demand</a:t>
                      </a:r>
                    </a:p>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Per-second billing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Pay low or no upfront fee; overall cost is lower</a:t>
                      </a:r>
                    </a:p>
                    <a:p>
                      <a:pPr marL="120650" indent="-120650" algn="l" defTabSz="9144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Per-second billing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spcAft>
                          <a:spcPts val="600"/>
                        </a:spcAft>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Pay the On-Demand rate for every hour the host is active in the account</a:t>
                      </a:r>
                    </a:p>
                  </a:txBody>
                  <a:tcPr/>
                </a:tc>
                <a:extLst>
                  <a:ext uri="{0D108BD9-81ED-4DB2-BD59-A6C34878D82A}">
                    <a16:rowId xmlns:a16="http://schemas.microsoft.com/office/drawing/2014/main" val="10001"/>
                  </a:ext>
                </a:extLst>
              </a:tr>
            </a:tbl>
          </a:graphicData>
        </a:graphic>
      </p:graphicFrame>
      <p:pic>
        <p:nvPicPr>
          <p:cNvPr id="4" name="Picture 39">
            <a:extLst>
              <a:ext uri="{FF2B5EF4-FFF2-40B4-BE49-F238E27FC236}">
                <a16:creationId xmlns:a16="http://schemas.microsoft.com/office/drawing/2014/main" id="{E1E0075E-FFCE-2E45-90C2-7B6D38C57CEE}"/>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84696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EC2 Pricing Options: Benefits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947459116"/>
              </p:ext>
            </p:extLst>
          </p:nvPr>
        </p:nvGraphicFramePr>
        <p:xfrm>
          <a:off x="577131" y="1642085"/>
          <a:ext cx="11047024" cy="3063240"/>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On-Demand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Spot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Reserved</a:t>
                      </a:r>
                      <a:r>
                        <a:rPr lang="en-US" sz="2000" baseline="0" dirty="0">
                          <a:latin typeface="Amazon Ember" panose="020B0603020204020204" pitchFamily="34" charset="0"/>
                          <a:ea typeface="Amazon Ember" panose="020B0603020204020204" pitchFamily="34" charset="0"/>
                          <a:cs typeface="Amazon Ember" panose="020B0603020204020204" pitchFamily="34" charset="0"/>
                        </a:rPr>
                        <a:t> Instances</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Dedicated Hosts</a:t>
                      </a:r>
                    </a:p>
                  </a:txBody>
                  <a:tcPr anchor="ctr"/>
                </a:tc>
                <a:extLst>
                  <a:ext uri="{0D108BD9-81ED-4DB2-BD59-A6C34878D82A}">
                    <a16:rowId xmlns:a16="http://schemas.microsoft.com/office/drawing/2014/main" val="10000"/>
                  </a:ext>
                </a:extLst>
              </a:tr>
              <a:tr h="370840">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Low cost and flexibility</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spcAft>
                          <a:spcPts val="600"/>
                        </a:spcAft>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Large scale, dynamic workload</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Predictability</a:t>
                      </a:r>
                      <a:r>
                        <a:rPr lang="en-US" sz="2400" baseline="0" dirty="0">
                          <a:latin typeface="Amazon Ember Light" panose="020B0403020204020204" pitchFamily="34" charset="0"/>
                          <a:ea typeface="Amazon Ember Light" panose="020B0403020204020204" pitchFamily="34" charset="0"/>
                          <a:cs typeface="Amazon Ember Light" panose="020B0403020204020204" pitchFamily="34" charset="0"/>
                        </a:rPr>
                        <a:t> ensures compute capacity is available when needed</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lgn="l" defTabSz="4572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Save money on licensing costs</a:t>
                      </a:r>
                    </a:p>
                    <a:p>
                      <a:pPr marL="120650" indent="-120650" algn="l" defTabSz="457200" rtl="0" eaLnBrk="1" latinLnBrk="0" hangingPunct="1">
                        <a:spcAft>
                          <a:spcPts val="600"/>
                        </a:spcAft>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Help meet compliance and regulatory requirements</a:t>
                      </a:r>
                    </a:p>
                  </a:txBody>
                  <a:tcPr/>
                </a:tc>
                <a:extLst>
                  <a:ext uri="{0D108BD9-81ED-4DB2-BD59-A6C34878D82A}">
                    <a16:rowId xmlns:a16="http://schemas.microsoft.com/office/drawing/2014/main" val="10001"/>
                  </a:ext>
                </a:extLst>
              </a:tr>
            </a:tbl>
          </a:graphicData>
        </a:graphic>
      </p:graphicFrame>
      <p:pic>
        <p:nvPicPr>
          <p:cNvPr id="4" name="Picture 39">
            <a:extLst>
              <a:ext uri="{FF2B5EF4-FFF2-40B4-BE49-F238E27FC236}">
                <a16:creationId xmlns:a16="http://schemas.microsoft.com/office/drawing/2014/main" id="{BCBCCDBC-D268-0746-BF54-A653459BD57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97533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200" dirty="0"/>
              <a:t>Amazon EC2 Pricing Options: Use Cases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915130248"/>
              </p:ext>
            </p:extLst>
          </p:nvPr>
        </p:nvGraphicFramePr>
        <p:xfrm>
          <a:off x="577131" y="1434265"/>
          <a:ext cx="11047024" cy="4602480"/>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On-Demand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Spot Instances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Reserved</a:t>
                      </a:r>
                      <a:r>
                        <a:rPr lang="en-US" sz="2000" baseline="0" dirty="0">
                          <a:latin typeface="Amazon Ember" panose="020B0603020204020204" pitchFamily="34" charset="0"/>
                          <a:ea typeface="Amazon Ember" panose="020B0603020204020204" pitchFamily="34" charset="0"/>
                          <a:cs typeface="Amazon Ember" panose="020B0603020204020204" pitchFamily="34" charset="0"/>
                        </a:rPr>
                        <a:t> Instances</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Dedicated Hosts</a:t>
                      </a:r>
                    </a:p>
                  </a:txBody>
                  <a:tcPr anchor="ctr"/>
                </a:tc>
                <a:extLst>
                  <a:ext uri="{0D108BD9-81ED-4DB2-BD59-A6C34878D82A}">
                    <a16:rowId xmlns:a16="http://schemas.microsoft.com/office/drawing/2014/main" val="10000"/>
                  </a:ext>
                </a:extLst>
              </a:tr>
              <a:tr h="370840">
                <a:tc>
                  <a:txBody>
                    <a:bodyPr/>
                    <a:lstStyle/>
                    <a:p>
                      <a:pPr marL="120650" indent="-120650">
                        <a:spcAft>
                          <a:spcPts val="600"/>
                        </a:spcAft>
                        <a:buFont typeface="Arial" panose="020B0604020202020204" pitchFamily="34" charset="0"/>
                        <a:buChar char="•"/>
                      </a:pPr>
                      <a:r>
                        <a:rPr lang="en-US" sz="2000" baseline="0" dirty="0">
                          <a:latin typeface="Amazon Ember Light" panose="020B0403020204020204" pitchFamily="34" charset="0"/>
                          <a:ea typeface="Amazon Ember Light" panose="020B0403020204020204" pitchFamily="34" charset="0"/>
                          <a:cs typeface="Amazon Ember Light" panose="020B0403020204020204" pitchFamily="34" charset="0"/>
                        </a:rPr>
                        <a:t>Short-term, spiky, or unpredictable workloads</a:t>
                      </a:r>
                    </a:p>
                    <a:p>
                      <a:pPr marL="120650" indent="-120650">
                        <a:spcAft>
                          <a:spcPts val="600"/>
                        </a:spcAft>
                        <a:buFont typeface="Arial" panose="020B0604020202020204" pitchFamily="34" charset="0"/>
                        <a:buChar char="•"/>
                      </a:pPr>
                      <a:r>
                        <a:rPr lang="en-US" sz="2000" baseline="0" dirty="0">
                          <a:latin typeface="Amazon Ember Light" panose="020B0403020204020204" pitchFamily="34" charset="0"/>
                          <a:ea typeface="Amazon Ember Light" panose="020B0403020204020204" pitchFamily="34" charset="0"/>
                          <a:cs typeface="Amazon Ember Light" panose="020B0403020204020204" pitchFamily="34" charset="0"/>
                        </a:rPr>
                        <a:t>Application development or testing</a:t>
                      </a: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lgn="l" defTabSz="457200" rtl="0" eaLnBrk="1" latinLnBrk="0" hangingPunct="1">
                        <a:spcAft>
                          <a:spcPts val="600"/>
                        </a:spcAft>
                        <a:buFont typeface="Arial" panose="020B0604020202020204" pitchFamily="34" charset="0"/>
                        <a:buChar char="•"/>
                      </a:pPr>
                      <a:r>
                        <a:rPr lang="en-US" sz="20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with flexible start and end times</a:t>
                      </a:r>
                    </a:p>
                    <a:p>
                      <a:pPr marL="120650" indent="-120650" algn="l" defTabSz="457200" rtl="0" eaLnBrk="1" latinLnBrk="0" hangingPunct="1">
                        <a:spcAft>
                          <a:spcPts val="600"/>
                        </a:spcAft>
                        <a:buFont typeface="Arial" panose="020B0604020202020204" pitchFamily="34" charset="0"/>
                        <a:buChar char="•"/>
                      </a:pPr>
                      <a:r>
                        <a:rPr lang="en-US" sz="20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only feasible at very low compute prices</a:t>
                      </a:r>
                    </a:p>
                    <a:p>
                      <a:pPr marL="120650" indent="-120650" algn="l" defTabSz="457200" rtl="0" eaLnBrk="1" latinLnBrk="0" hangingPunct="1">
                        <a:spcAft>
                          <a:spcPts val="600"/>
                        </a:spcAft>
                        <a:buFont typeface="Arial" panose="020B0604020202020204" pitchFamily="34" charset="0"/>
                        <a:buChar char="•"/>
                      </a:pPr>
                      <a:r>
                        <a:rPr lang="en-US" sz="20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Users with urgent computing needs for large amounts of additional capacity</a:t>
                      </a: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Steady state or predictable usage workloads</a:t>
                      </a:r>
                    </a:p>
                    <a:p>
                      <a:pPr marL="120650" indent="-120650">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Applications that require reserved capacity, including disaster recovery</a:t>
                      </a:r>
                    </a:p>
                    <a:p>
                      <a:pPr marL="120650" indent="-120650">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Users able to make upfront</a:t>
                      </a:r>
                      <a:r>
                        <a:rPr lang="en-US" sz="2000" baseline="0" dirty="0">
                          <a:latin typeface="Amazon Ember Light" panose="020B0403020204020204" pitchFamily="34" charset="0"/>
                          <a:ea typeface="Amazon Ember Light" panose="020B0403020204020204" pitchFamily="34" charset="0"/>
                          <a:cs typeface="Amazon Ember Light" panose="020B0403020204020204" pitchFamily="34" charset="0"/>
                        </a:rPr>
                        <a:t> payments to reduce total computing costs even further</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marL="120650" indent="-120650">
                        <a:spcBef>
                          <a:spcPts val="600"/>
                        </a:spcBef>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Bring your own license (BYOL) </a:t>
                      </a:r>
                    </a:p>
                    <a:p>
                      <a:pPr marL="120650" indent="-120650">
                        <a:spcBef>
                          <a:spcPts val="600"/>
                        </a:spcBef>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Compliance and regulatory restrictions</a:t>
                      </a:r>
                    </a:p>
                    <a:p>
                      <a:pPr marL="120650" indent="-120650">
                        <a:spcBef>
                          <a:spcPts val="600"/>
                        </a:spcBef>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Usage and licensing tracking</a:t>
                      </a:r>
                    </a:p>
                    <a:p>
                      <a:pPr marL="120650" indent="-120650">
                        <a:spcBef>
                          <a:spcPts val="600"/>
                        </a:spcBef>
                        <a:spcAft>
                          <a:spcPts val="600"/>
                        </a:spcAft>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Control instance placement </a:t>
                      </a:r>
                    </a:p>
                  </a:txBody>
                  <a:tcPr/>
                </a:tc>
                <a:extLst>
                  <a:ext uri="{0D108BD9-81ED-4DB2-BD59-A6C34878D82A}">
                    <a16:rowId xmlns:a16="http://schemas.microsoft.com/office/drawing/2014/main" val="10001"/>
                  </a:ext>
                </a:extLst>
              </a:tr>
            </a:tbl>
          </a:graphicData>
        </a:graphic>
      </p:graphicFrame>
      <p:pic>
        <p:nvPicPr>
          <p:cNvPr id="4" name="Picture 39">
            <a:extLst>
              <a:ext uri="{FF2B5EF4-FFF2-40B4-BE49-F238E27FC236}">
                <a16:creationId xmlns:a16="http://schemas.microsoft.com/office/drawing/2014/main" id="{F0BD62C1-2053-DA4C-AD9F-B6E8BF905548}"/>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74217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a:xfrm>
            <a:off x="238538" y="1440305"/>
            <a:ext cx="11126147" cy="4913308"/>
          </a:xfrm>
        </p:spPr>
        <p:txBody>
          <a:bodyPr>
            <a:noAutofit/>
          </a:bodyPr>
          <a:lstStyle/>
          <a:p>
            <a:pPr marL="493713" indent="-493713">
              <a:spcBef>
                <a:spcPts val="1800"/>
              </a:spcBef>
            </a:pPr>
            <a:r>
              <a:rPr lang="en-US" dirty="0"/>
              <a:t>Module 2 – Core Services – Compute:</a:t>
            </a:r>
          </a:p>
          <a:p>
            <a:pPr marL="950913" lvl="1" indent="-493713">
              <a:spcBef>
                <a:spcPts val="1800"/>
              </a:spcBef>
            </a:pPr>
            <a:r>
              <a:rPr lang="en-US" dirty="0"/>
              <a:t>Part 1: Compute Services Overview</a:t>
            </a:r>
          </a:p>
          <a:p>
            <a:pPr marL="950913" lvl="1" indent="-493713">
              <a:spcBef>
                <a:spcPts val="1800"/>
              </a:spcBef>
            </a:pPr>
            <a:r>
              <a:rPr lang="en-US" dirty="0"/>
              <a:t>Part 2: Introduction to Amazon Elastic Compute Cloud (Amazon EC2)</a:t>
            </a:r>
          </a:p>
          <a:p>
            <a:pPr marL="950913" lvl="1" indent="-493713">
              <a:spcBef>
                <a:spcPts val="1800"/>
              </a:spcBef>
            </a:pPr>
            <a:r>
              <a:rPr lang="en-US" dirty="0"/>
              <a:t>Part 3: Amazon EC2 Cost Optimization</a:t>
            </a:r>
          </a:p>
          <a:p>
            <a:pPr marL="950913" lvl="1" indent="-493713">
              <a:spcBef>
                <a:spcPts val="1800"/>
              </a:spcBef>
            </a:pPr>
            <a:r>
              <a:rPr lang="en-US" dirty="0"/>
              <a:t>Part 4: Introduction to AWS Lambda</a:t>
            </a:r>
          </a:p>
          <a:p>
            <a:pPr marL="950913" lvl="1" indent="-493713">
              <a:spcBef>
                <a:spcPts val="1800"/>
              </a:spcBef>
            </a:pPr>
            <a:r>
              <a:rPr lang="en-US" dirty="0"/>
              <a:t>Part 5: Introduction to AWS Elastic Beanstalk</a:t>
            </a:r>
          </a:p>
          <a:p>
            <a:pPr marL="493713" indent="-493713">
              <a:spcBef>
                <a:spcPts val="1800"/>
              </a:spcBef>
            </a:pPr>
            <a:endParaRPr lang="en-US" dirty="0"/>
          </a:p>
          <a:p>
            <a:pPr>
              <a:spcBef>
                <a:spcPts val="1800"/>
              </a:spcBef>
            </a:pPr>
            <a:endParaRPr lang="en-US" dirty="0"/>
          </a:p>
        </p:txBody>
      </p:sp>
    </p:spTree>
    <p:custDataLst>
      <p:tags r:id="rId1"/>
    </p:custDataLst>
    <p:extLst>
      <p:ext uri="{BB962C8B-B14F-4D97-AF65-F5344CB8AC3E}">
        <p14:creationId xmlns:p14="http://schemas.microsoft.com/office/powerpoint/2010/main" val="2681951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3400" dirty="0"/>
              <a:t>Amazon EC2: Billing and Instance Configuration</a:t>
            </a:r>
          </a:p>
        </p:txBody>
      </p:sp>
      <p:sp>
        <p:nvSpPr>
          <p:cNvPr id="5" name="Content Placeholder 2"/>
          <p:cNvSpPr>
            <a:spLocks noGrp="1"/>
          </p:cNvSpPr>
          <p:nvPr>
            <p:ph idx="1"/>
          </p:nvPr>
        </p:nvSpPr>
        <p:spPr>
          <a:xfrm>
            <a:off x="238538" y="1440305"/>
            <a:ext cx="9731372" cy="4913308"/>
          </a:xfrm>
        </p:spPr>
        <p:txBody>
          <a:bodyPr>
            <a:normAutofit/>
          </a:bodyPr>
          <a:lstStyle/>
          <a:p>
            <a:pPr marL="0" indent="0">
              <a:buNone/>
            </a:pPr>
            <a:r>
              <a:rPr lang="en-US" b="1" dirty="0"/>
              <a:t>1. Clock Hours of Server Time for Second/Hourly Billing:</a:t>
            </a:r>
          </a:p>
          <a:p>
            <a:pPr marL="917575" lvl="1" indent="-460375"/>
            <a:r>
              <a:rPr lang="en-US" sz="2800" dirty="0"/>
              <a:t>Resources incur charges only when running</a:t>
            </a:r>
          </a:p>
          <a:p>
            <a:endParaRPr lang="en-US" dirty="0"/>
          </a:p>
          <a:p>
            <a:pPr marL="0" indent="0">
              <a:buNone/>
            </a:pPr>
            <a:r>
              <a:rPr lang="en-US" b="1" dirty="0"/>
              <a:t>2. Instance Configuration:</a:t>
            </a:r>
          </a:p>
          <a:p>
            <a:pPr marL="917575" lvl="1" indent="-460375"/>
            <a:r>
              <a:rPr lang="en-US" sz="2800" dirty="0"/>
              <a:t>Physical capacity of the instance</a:t>
            </a:r>
          </a:p>
          <a:p>
            <a:pPr marL="917575" lvl="1" indent="-460375"/>
            <a:r>
              <a:rPr lang="en-US" sz="2800" dirty="0"/>
              <a:t>Pricing varies with:</a:t>
            </a:r>
          </a:p>
          <a:p>
            <a:pPr marL="1379538" lvl="2" indent="-465138"/>
            <a:r>
              <a:rPr lang="en-US" sz="2400" dirty="0"/>
              <a:t>AWS region</a:t>
            </a:r>
          </a:p>
          <a:p>
            <a:pPr marL="1379538" lvl="2" indent="-465138"/>
            <a:r>
              <a:rPr lang="en-US" sz="2400" dirty="0"/>
              <a:t>OS</a:t>
            </a:r>
          </a:p>
          <a:p>
            <a:pPr marL="1379538" lvl="2" indent="-465138"/>
            <a:r>
              <a:rPr lang="en-US" sz="2400" dirty="0"/>
              <a:t>Number of cores</a:t>
            </a:r>
          </a:p>
          <a:p>
            <a:pPr marL="1379538" lvl="2" indent="-465138"/>
            <a:r>
              <a:rPr lang="en-US" sz="2400" dirty="0"/>
              <a:t>Memory</a:t>
            </a:r>
          </a:p>
          <a:p>
            <a:pPr marL="0" indent="0">
              <a:buNone/>
            </a:pPr>
            <a:endParaRPr lang="en-US" b="1" dirty="0"/>
          </a:p>
          <a:p>
            <a:pPr marL="0" indent="0">
              <a:buNone/>
            </a:pP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8" name="Picture 39">
            <a:extLst>
              <a:ext uri="{FF2B5EF4-FFF2-40B4-BE49-F238E27FC236}">
                <a16:creationId xmlns:a16="http://schemas.microsoft.com/office/drawing/2014/main" id="{C50EAB08-3B84-DF46-A7D7-628806C0726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2065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0048" y="263527"/>
            <a:ext cx="9546845" cy="779463"/>
          </a:xfrm>
        </p:spPr>
        <p:txBody>
          <a:bodyPr/>
          <a:lstStyle/>
          <a:p>
            <a:r>
              <a:rPr lang="en-US" dirty="0"/>
              <a:t>Amazon EC2: Purchase Types</a:t>
            </a:r>
          </a:p>
        </p:txBody>
      </p:sp>
      <p:sp>
        <p:nvSpPr>
          <p:cNvPr id="5" name="Content Placeholder 2"/>
          <p:cNvSpPr>
            <a:spLocks noGrp="1"/>
          </p:cNvSpPr>
          <p:nvPr>
            <p:ph idx="1"/>
          </p:nvPr>
        </p:nvSpPr>
        <p:spPr>
          <a:xfrm>
            <a:off x="238539" y="1412026"/>
            <a:ext cx="10861852" cy="5386256"/>
          </a:xfrm>
        </p:spPr>
        <p:txBody>
          <a:bodyPr>
            <a:normAutofit/>
          </a:bodyPr>
          <a:lstStyle/>
          <a:p>
            <a:pPr marL="514350" indent="-514350">
              <a:lnSpc>
                <a:spcPct val="110000"/>
              </a:lnSpc>
              <a:spcAft>
                <a:spcPts val="600"/>
              </a:spcAft>
              <a:buFont typeface="+mj-lt"/>
              <a:buAutoNum type="arabicPeriod" startAt="3"/>
            </a:pPr>
            <a:r>
              <a:rPr lang="en-US" b="1" dirty="0"/>
              <a:t>Ways to purchase Amazon EC2 Instances: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8" name="Picture 39">
            <a:extLst>
              <a:ext uri="{FF2B5EF4-FFF2-40B4-BE49-F238E27FC236}">
                <a16:creationId xmlns:a16="http://schemas.microsoft.com/office/drawing/2014/main" id="{0B41392B-8B34-4147-A755-3D9305E49259}"/>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2765322336"/>
              </p:ext>
            </p:extLst>
          </p:nvPr>
        </p:nvGraphicFramePr>
        <p:xfrm>
          <a:off x="382387" y="2092037"/>
          <a:ext cx="11075384" cy="4483487"/>
        </p:xfrm>
        <a:graphic>
          <a:graphicData uri="http://schemas.openxmlformats.org/drawingml/2006/table">
            <a:tbl>
              <a:tblPr firstRow="1" bandRow="1">
                <a:tableStyleId>{5C22544A-7EE6-4342-B048-85BDC9FD1C3A}</a:tableStyleId>
              </a:tblPr>
              <a:tblGrid>
                <a:gridCol w="5537692">
                  <a:extLst>
                    <a:ext uri="{9D8B030D-6E8A-4147-A177-3AD203B41FA5}">
                      <a16:colId xmlns:a16="http://schemas.microsoft.com/office/drawing/2014/main" val="4250645836"/>
                    </a:ext>
                  </a:extLst>
                </a:gridCol>
                <a:gridCol w="5537692">
                  <a:extLst>
                    <a:ext uri="{9D8B030D-6E8A-4147-A177-3AD203B41FA5}">
                      <a16:colId xmlns:a16="http://schemas.microsoft.com/office/drawing/2014/main" val="3795825877"/>
                    </a:ext>
                  </a:extLst>
                </a:gridCol>
              </a:tblGrid>
              <a:tr h="1250442">
                <a:tc>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On-demand Instances: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Compute capacity by the hour &amp; second </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Minimum of 60 seconds</a:t>
                      </a:r>
                    </a:p>
                    <a:p>
                      <a:endParaRPr lang="en-US" dirty="0"/>
                    </a:p>
                  </a:txBody>
                  <a:tcPr>
                    <a:noFill/>
                  </a:tcPr>
                </a:tc>
                <a:tc rowSpan="2">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Spot Instances: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Bid for unused Amazon EC2 capacity</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Price based on supply and demand</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Instances can be lost if you are outbid</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instances can be interrupted if Spot price exceeds maximum</a:t>
                      </a:r>
                    </a:p>
                  </a:txBody>
                  <a:tcPr>
                    <a:noFill/>
                  </a:tcPr>
                </a:tc>
                <a:extLst>
                  <a:ext uri="{0D108BD9-81ED-4DB2-BD59-A6C34878D82A}">
                    <a16:rowId xmlns:a16="http://schemas.microsoft.com/office/drawing/2014/main" val="2216338023"/>
                  </a:ext>
                </a:extLst>
              </a:tr>
              <a:tr h="691757">
                <a:tc rowSpan="2">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Reserved Instances: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Full, partial, or no up-front payment for instances reserved</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Discount on hourly charge for that instance</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1 or 3 year term</a:t>
                      </a:r>
                    </a:p>
                  </a:txBody>
                  <a:tcPr>
                    <a:noFill/>
                  </a:tcPr>
                </a:tc>
                <a:tc vMerge="1">
                  <a:txBody>
                    <a:bodyPr/>
                    <a:lstStyle/>
                    <a:p>
                      <a:endParaRPr lang="en-US"/>
                    </a:p>
                  </a:txBody>
                  <a:tcPr/>
                </a:tc>
                <a:extLst>
                  <a:ext uri="{0D108BD9-81ED-4DB2-BD59-A6C34878D82A}">
                    <a16:rowId xmlns:a16="http://schemas.microsoft.com/office/drawing/2014/main" val="4262030650"/>
                  </a:ext>
                </a:extLst>
              </a:tr>
              <a:tr h="1927878">
                <a:tc vMerge="1">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endParaRPr kumimoji="0" lang="en-US" sz="17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solidFill>
                      <a:schemeClr val="bg2">
                        <a:lumMod val="90000"/>
                      </a:schemeClr>
                    </a:solidFill>
                  </a:tcPr>
                </a:tc>
                <a:tc>
                  <a:txBody>
                    <a:bodyPr/>
                    <a:lstStyle/>
                    <a:p>
                      <a:pPr marL="917575" marR="0" lvl="1" indent="-460375" algn="l" defTabSz="914400" rtl="0" eaLnBrk="1" fontAlgn="auto" latinLnBrk="0" hangingPunct="1">
                        <a:lnSpc>
                          <a:spcPct val="110000"/>
                        </a:lnSpc>
                        <a:spcBef>
                          <a:spcPts val="300"/>
                        </a:spcBef>
                        <a:spcAft>
                          <a:spcPts val="300"/>
                        </a:spcAft>
                        <a:buClrTx/>
                        <a:buSzTx/>
                        <a:buFontTx/>
                        <a:buBlip>
                          <a:blip r:embed="rId4"/>
                        </a:buBlip>
                        <a:tabLst/>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Dedicated Hosts:</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Can be purchased On-Demand (hourly)</a:t>
                      </a:r>
                    </a:p>
                    <a:p>
                      <a:pPr marL="1379538" marR="0" lvl="2" indent="-465138" algn="l" defTabSz="914400" rtl="0" eaLnBrk="1" fontAlgn="auto" latinLnBrk="0" hangingPunct="1">
                        <a:lnSpc>
                          <a:spcPct val="110000"/>
                        </a:lnSpc>
                        <a:spcBef>
                          <a:spcPts val="300"/>
                        </a:spcBef>
                        <a:spcAft>
                          <a:spcPts val="300"/>
                        </a:spcAft>
                        <a:buClrTx/>
                        <a:buSzTx/>
                        <a:buFontTx/>
                        <a:buBlip>
                          <a:blip r:embed="rId4"/>
                        </a:buBlip>
                        <a:tabLst/>
                        <a:defRPr/>
                      </a:pPr>
                      <a:r>
                        <a:rPr kumimoji="0" lang="en-US" sz="18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Can be purchased as a Reservation for </a:t>
                      </a:r>
                      <a:endParaRPr lang="en-US" sz="2000" dirty="0"/>
                    </a:p>
                  </a:txBody>
                  <a:tcPr>
                    <a:noFill/>
                  </a:tcPr>
                </a:tc>
                <a:extLst>
                  <a:ext uri="{0D108BD9-81ED-4DB2-BD59-A6C34878D82A}">
                    <a16:rowId xmlns:a16="http://schemas.microsoft.com/office/drawing/2014/main" val="2861228042"/>
                  </a:ext>
                </a:extLst>
              </a:tr>
            </a:tbl>
          </a:graphicData>
        </a:graphic>
      </p:graphicFrame>
    </p:spTree>
    <p:extLst>
      <p:ext uri="{BB962C8B-B14F-4D97-AF65-F5344CB8AC3E}">
        <p14:creationId xmlns:p14="http://schemas.microsoft.com/office/powerpoint/2010/main" val="236086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600" dirty="0"/>
              <a:t>Amazon EC2: Number of Instances and Load Balancing</a:t>
            </a:r>
          </a:p>
        </p:txBody>
      </p:sp>
      <p:sp>
        <p:nvSpPr>
          <p:cNvPr id="5" name="Content Placeholder 2"/>
          <p:cNvSpPr>
            <a:spLocks noGrp="1"/>
          </p:cNvSpPr>
          <p:nvPr>
            <p:ph idx="1"/>
          </p:nvPr>
        </p:nvSpPr>
        <p:spPr/>
        <p:txBody>
          <a:bodyPr>
            <a:normAutofit/>
          </a:bodyPr>
          <a:lstStyle/>
          <a:p>
            <a:pPr marL="514350" indent="-514350">
              <a:buFont typeface="+mj-lt"/>
              <a:buAutoNum type="arabicPeriod" startAt="4"/>
            </a:pPr>
            <a:r>
              <a:rPr lang="en-US" b="1" dirty="0"/>
              <a:t>Number of Instances:</a:t>
            </a:r>
          </a:p>
          <a:p>
            <a:pPr marL="917575" lvl="1" indent="-460375"/>
            <a:r>
              <a:rPr lang="en-US" dirty="0"/>
              <a:t>Provision multiple instances to handle peak loads and shut them down when they are no longer needed. Pay for only the capacity that you actually use. </a:t>
            </a:r>
          </a:p>
          <a:p>
            <a:pPr marL="457200" lvl="1" indent="0">
              <a:buNone/>
            </a:pPr>
            <a:endParaRPr lang="en-US" dirty="0"/>
          </a:p>
          <a:p>
            <a:pPr marL="514350" indent="-514350">
              <a:buFont typeface="+mj-lt"/>
              <a:buAutoNum type="arabicPeriod" startAt="5"/>
            </a:pPr>
            <a:r>
              <a:rPr lang="en-US" b="1" dirty="0"/>
              <a:t>Load Balancing - </a:t>
            </a:r>
            <a:r>
              <a:rPr lang="en-US" sz="2400" dirty="0"/>
              <a:t>Uses Elastic Load Balancing to distribute traffic among Amazon EC2 instances</a:t>
            </a:r>
          </a:p>
          <a:p>
            <a:pPr marL="917575" lvl="1" indent="-460375"/>
            <a:r>
              <a:rPr lang="en-US" dirty="0"/>
              <a:t>Calculates monthly cost based on: </a:t>
            </a:r>
          </a:p>
          <a:p>
            <a:pPr marL="1322388" lvl="2" indent="-407988"/>
            <a:r>
              <a:rPr lang="en-US" sz="2400" dirty="0"/>
              <a:t>Hours load balancer runs</a:t>
            </a:r>
          </a:p>
          <a:p>
            <a:pPr marL="1322388" lvl="2" indent="-407988"/>
            <a:r>
              <a:rPr lang="en-US" sz="2400" dirty="0"/>
              <a:t>Data load balancer processes</a:t>
            </a:r>
          </a:p>
          <a:p>
            <a:pPr marL="0" indent="0">
              <a:buNone/>
            </a:pP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50B896B1-6FEA-C24D-8E8A-4C166BB36FD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14168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EC2: Detailed Monitoring</a:t>
            </a:r>
          </a:p>
        </p:txBody>
      </p:sp>
      <p:sp>
        <p:nvSpPr>
          <p:cNvPr id="5" name="Content Placeholder 2"/>
          <p:cNvSpPr>
            <a:spLocks noGrp="1"/>
          </p:cNvSpPr>
          <p:nvPr>
            <p:ph idx="1"/>
          </p:nvPr>
        </p:nvSpPr>
        <p:spPr/>
        <p:txBody>
          <a:bodyPr/>
          <a:lstStyle/>
          <a:p>
            <a:pPr marL="514350" indent="-514350">
              <a:buFont typeface="+mj-lt"/>
              <a:buAutoNum type="arabicPeriod" startAt="6"/>
            </a:pPr>
            <a:r>
              <a:rPr lang="en-US" b="1" dirty="0"/>
              <a:t>Use Amazon CloudWatch to Monitor Instances:</a:t>
            </a:r>
          </a:p>
          <a:p>
            <a:pPr marL="922338" lvl="1" indent="-465138"/>
            <a:r>
              <a:rPr lang="en-US" sz="2800" dirty="0"/>
              <a:t>Basic monitoring (default, no additional cost)</a:t>
            </a:r>
          </a:p>
          <a:p>
            <a:pPr marL="922338" lvl="1" indent="-465138"/>
            <a:r>
              <a:rPr lang="en-US" sz="2800" dirty="0"/>
              <a:t>Detailed monitoring</a:t>
            </a:r>
          </a:p>
          <a:p>
            <a:pPr marL="1384300" lvl="2" indent="-469900"/>
            <a:r>
              <a:rPr lang="en-US" sz="2400" dirty="0"/>
              <a:t>Fixed monthly rate for seven preselected metrics recorded once a minute</a:t>
            </a:r>
          </a:p>
          <a:p>
            <a:pPr marL="1384300" lvl="2" indent="-469900"/>
            <a:r>
              <a:rPr lang="en-US" sz="2400" dirty="0"/>
              <a:t>Prorated partial months</a:t>
            </a: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136130FD-01F8-104A-9C25-844B436B2CD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7533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EC2</a:t>
            </a:r>
          </a:p>
        </p:txBody>
      </p:sp>
      <p:sp>
        <p:nvSpPr>
          <p:cNvPr id="5" name="Content Placeholder 2"/>
          <p:cNvSpPr>
            <a:spLocks noGrp="1"/>
          </p:cNvSpPr>
          <p:nvPr>
            <p:ph idx="1"/>
          </p:nvPr>
        </p:nvSpPr>
        <p:spPr/>
        <p:txBody>
          <a:bodyPr/>
          <a:lstStyle/>
          <a:p>
            <a:pPr marL="514350" indent="-514350">
              <a:buFont typeface="+mj-lt"/>
              <a:buAutoNum type="arabicPeriod" startAt="7"/>
            </a:pPr>
            <a:r>
              <a:rPr lang="en-US" b="1" dirty="0"/>
              <a:t>Auto Scaling:</a:t>
            </a:r>
          </a:p>
          <a:p>
            <a:pPr marL="922338" lvl="1" indent="-465138"/>
            <a:r>
              <a:rPr lang="en-US" dirty="0"/>
              <a:t>Automatically adjusts number of Amazon EC2 instances in your deployment.</a:t>
            </a:r>
          </a:p>
          <a:p>
            <a:pPr marL="922338" lvl="1" indent="-465138"/>
            <a:r>
              <a:rPr lang="en-US" dirty="0"/>
              <a:t>Incurs no additional charge beyond </a:t>
            </a:r>
            <a:r>
              <a:rPr lang="en-US" dirty="0" err="1"/>
              <a:t>CloudWatch</a:t>
            </a:r>
            <a:r>
              <a:rPr lang="en-US" dirty="0"/>
              <a:t> fees.</a:t>
            </a:r>
          </a:p>
          <a:p>
            <a:endParaRPr lang="en-US" dirty="0"/>
          </a:p>
          <a:p>
            <a:pPr marL="514350" indent="-514350">
              <a:buFont typeface="+mj-lt"/>
              <a:buAutoNum type="arabicPeriod" startAt="8"/>
            </a:pPr>
            <a:r>
              <a:rPr lang="en-US" b="1" dirty="0"/>
              <a:t>Elastic IP Addresses:</a:t>
            </a:r>
          </a:p>
          <a:p>
            <a:pPr marL="922338" lvl="1" indent="-465138"/>
            <a:r>
              <a:rPr lang="en-US" dirty="0"/>
              <a:t>No charge for one Elastic IP address associated with a running instance.</a:t>
            </a:r>
          </a:p>
          <a:p>
            <a:pPr marL="0"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59F2AC11-7779-F347-9612-C94211A59DD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18725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EC2: OS and Software</a:t>
            </a:r>
          </a:p>
        </p:txBody>
      </p:sp>
      <p:sp>
        <p:nvSpPr>
          <p:cNvPr id="5" name="Content Placeholder 2"/>
          <p:cNvSpPr>
            <a:spLocks noGrp="1"/>
          </p:cNvSpPr>
          <p:nvPr>
            <p:ph idx="1"/>
          </p:nvPr>
        </p:nvSpPr>
        <p:spPr/>
        <p:txBody>
          <a:bodyPr/>
          <a:lstStyle/>
          <a:p>
            <a:pPr marL="514350" indent="-514350">
              <a:buFont typeface="+mj-lt"/>
              <a:buAutoNum type="arabicPeriod" startAt="9"/>
            </a:pPr>
            <a:r>
              <a:rPr lang="en-US" b="1" dirty="0"/>
              <a:t>Pricing for operating systems and software packages:</a:t>
            </a:r>
          </a:p>
          <a:p>
            <a:pPr marL="922338" lvl="1" indent="-465138"/>
            <a:r>
              <a:rPr lang="en-US" dirty="0"/>
              <a:t>Includes OS prices in instance prices</a:t>
            </a:r>
          </a:p>
          <a:p>
            <a:pPr marL="922338" lvl="1" indent="-465138"/>
            <a:r>
              <a:rPr lang="en-US" dirty="0"/>
              <a:t>Partner with other vendors for certain software</a:t>
            </a:r>
          </a:p>
          <a:p>
            <a:pPr marL="922338" lvl="1" indent="-465138"/>
            <a:r>
              <a:rPr lang="en-US" dirty="0"/>
              <a:t>Requires licenses from vendors for other software </a:t>
            </a:r>
          </a:p>
          <a:p>
            <a:pPr marL="922338" lvl="1" indent="-465138"/>
            <a:r>
              <a:rPr lang="en-US" dirty="0"/>
              <a:t>Bring your existing license through specific vendor programs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39">
            <a:extLst>
              <a:ext uri="{FF2B5EF4-FFF2-40B4-BE49-F238E27FC236}">
                <a16:creationId xmlns:a16="http://schemas.microsoft.com/office/drawing/2014/main" id="{2D978206-19AF-894E-BA12-93CF0B0F810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6472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Instance Hibernation</a:t>
            </a:r>
          </a:p>
        </p:txBody>
      </p:sp>
      <p:sp>
        <p:nvSpPr>
          <p:cNvPr id="3" name="Content Placeholder 2"/>
          <p:cNvSpPr>
            <a:spLocks noGrp="1"/>
          </p:cNvSpPr>
          <p:nvPr>
            <p:ph idx="1"/>
          </p:nvPr>
        </p:nvSpPr>
        <p:spPr>
          <a:xfrm>
            <a:off x="238539" y="1440305"/>
            <a:ext cx="11340548" cy="4913308"/>
          </a:xfrm>
        </p:spPr>
        <p:txBody>
          <a:bodyPr>
            <a:normAutofit/>
          </a:bodyPr>
          <a:lstStyle/>
          <a:p>
            <a:pPr marL="457200" indent="-457200">
              <a:lnSpc>
                <a:spcPct val="110000"/>
              </a:lnSpc>
              <a:spcBef>
                <a:spcPts val="1200"/>
              </a:spcBef>
            </a:pPr>
            <a:r>
              <a:rPr lang="en-US" dirty="0"/>
              <a:t>Hibernate Amazon EBS-backed instances in the event of an interruption.</a:t>
            </a:r>
          </a:p>
          <a:p>
            <a:pPr marL="457200" indent="-457200">
              <a:lnSpc>
                <a:spcPct val="110000"/>
              </a:lnSpc>
              <a:spcBef>
                <a:spcPts val="1200"/>
              </a:spcBef>
            </a:pPr>
            <a:r>
              <a:rPr lang="en-US" dirty="0"/>
              <a:t>Resume instances when capacity is available.</a:t>
            </a:r>
          </a:p>
          <a:p>
            <a:pPr marL="457200" indent="-457200">
              <a:lnSpc>
                <a:spcPct val="110000"/>
              </a:lnSpc>
              <a:spcBef>
                <a:spcPts val="1200"/>
              </a:spcBef>
            </a:pPr>
            <a:r>
              <a:rPr lang="en-US" dirty="0"/>
              <a:t>Use an encrypted Amazon EBS volume as the root volume.</a:t>
            </a:r>
          </a:p>
          <a:p>
            <a:pPr marL="457200" indent="-457200">
              <a:lnSpc>
                <a:spcPct val="110000"/>
              </a:lnSpc>
              <a:spcBef>
                <a:spcPts val="1200"/>
              </a:spcBef>
            </a:pPr>
            <a:r>
              <a:rPr lang="en-US" dirty="0"/>
              <a:t>Hibernation agent required.</a:t>
            </a:r>
          </a:p>
          <a:p>
            <a:pPr marL="457200" indent="-457200">
              <a:lnSpc>
                <a:spcPct val="110000"/>
              </a:lnSpc>
              <a:spcBef>
                <a:spcPts val="1200"/>
              </a:spcBef>
            </a:pPr>
            <a:r>
              <a:rPr lang="en-US" dirty="0"/>
              <a:t>Check the documentation for requirements.</a:t>
            </a:r>
          </a:p>
        </p:txBody>
      </p:sp>
      <p:pic>
        <p:nvPicPr>
          <p:cNvPr id="6"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93967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40549" cy="4913308"/>
          </a:xfrm>
        </p:spPr>
        <p:txBody>
          <a:bodyPr>
            <a:normAutofit/>
          </a:bodyPr>
          <a:lstStyle/>
          <a:p>
            <a:pPr marL="457200" lvl="1" indent="-457200">
              <a:lnSpc>
                <a:spcPct val="100000"/>
              </a:lnSpc>
              <a:spcBef>
                <a:spcPts val="1000"/>
              </a:spcBef>
              <a:spcAft>
                <a:spcPts val="800"/>
              </a:spcAft>
            </a:pPr>
            <a:r>
              <a:rPr lang="en-US" dirty="0"/>
              <a:t>Amazon EC2 stands for Amazon Elastic Compute Cloud.</a:t>
            </a:r>
          </a:p>
          <a:p>
            <a:pPr marL="457200" lvl="1" indent="-457200">
              <a:lnSpc>
                <a:spcPct val="100000"/>
              </a:lnSpc>
              <a:spcBef>
                <a:spcPts val="1000"/>
              </a:spcBef>
              <a:spcAft>
                <a:spcPts val="800"/>
              </a:spcAft>
            </a:pPr>
            <a:r>
              <a:rPr lang="en-US" dirty="0"/>
              <a:t>Amazon EC2 is a computer in the cloud:</a:t>
            </a:r>
          </a:p>
          <a:p>
            <a:pPr marL="914400" lvl="2" indent="-457200">
              <a:lnSpc>
                <a:spcPct val="100000"/>
              </a:lnSpc>
              <a:spcBef>
                <a:spcPts val="1000"/>
              </a:spcBef>
              <a:spcAft>
                <a:spcPts val="800"/>
              </a:spcAft>
            </a:pPr>
            <a:r>
              <a:rPr lang="en-US" sz="2200" dirty="0"/>
              <a:t>Supports most server operating systems</a:t>
            </a:r>
          </a:p>
          <a:p>
            <a:pPr marL="914400" lvl="2" indent="-457200">
              <a:lnSpc>
                <a:spcPct val="100000"/>
              </a:lnSpc>
              <a:spcBef>
                <a:spcPts val="1000"/>
              </a:spcBef>
              <a:spcAft>
                <a:spcPts val="800"/>
              </a:spcAft>
            </a:pPr>
            <a:r>
              <a:rPr lang="en-US" sz="2200" dirty="0"/>
              <a:t>Ability to launch one instance at a time, or launch a whole fleet</a:t>
            </a:r>
          </a:p>
          <a:p>
            <a:pPr marL="914400" lvl="2" indent="-457200">
              <a:lnSpc>
                <a:spcPct val="100000"/>
              </a:lnSpc>
              <a:spcBef>
                <a:spcPts val="1000"/>
              </a:spcBef>
              <a:spcAft>
                <a:spcPts val="800"/>
              </a:spcAft>
            </a:pPr>
            <a:r>
              <a:rPr lang="en-US" sz="2200" dirty="0"/>
              <a:t>Add instances as needed; terminate when not needed </a:t>
            </a:r>
          </a:p>
          <a:p>
            <a:pPr marL="457200" lvl="1" indent="-457200">
              <a:lnSpc>
                <a:spcPct val="100000"/>
              </a:lnSpc>
              <a:spcBef>
                <a:spcPts val="1000"/>
              </a:spcBef>
              <a:spcAft>
                <a:spcPts val="800"/>
              </a:spcAft>
            </a:pPr>
            <a:r>
              <a:rPr lang="en-US" dirty="0"/>
              <a:t>Amazon EC2 provides a wide selection of instance types optimized to fit different use cases.</a:t>
            </a:r>
          </a:p>
          <a:p>
            <a:pPr marL="457200" lvl="1" indent="-457200">
              <a:lnSpc>
                <a:spcPct val="100000"/>
              </a:lnSpc>
              <a:spcBef>
                <a:spcPts val="1000"/>
              </a:spcBef>
              <a:spcAft>
                <a:spcPts val="800"/>
              </a:spcAft>
            </a:pPr>
            <a:r>
              <a:rPr lang="en-US" dirty="0"/>
              <a:t>There are four ways to pay for Amazon EC2 instances: On-Demand, Reserved Instances, Spot Instances, and Dedicated Hosts.</a:t>
            </a:r>
          </a:p>
        </p:txBody>
      </p:sp>
      <p:pic>
        <p:nvPicPr>
          <p:cNvPr id="9" name="Picture 3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457771" y="6039819"/>
            <a:ext cx="662124" cy="786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42424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Part 3: Amazon EC2 Demo</a:t>
            </a:r>
          </a:p>
        </p:txBody>
      </p:sp>
    </p:spTree>
    <p:custDataLst>
      <p:tags r:id="rId1"/>
    </p:custDataLst>
    <p:extLst>
      <p:ext uri="{BB962C8B-B14F-4D97-AF65-F5344CB8AC3E}">
        <p14:creationId xmlns:p14="http://schemas.microsoft.com/office/powerpoint/2010/main" val="3881000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Module 2, Part 3, Lab 1: </a:t>
            </a:r>
            <a:br>
              <a:rPr lang="en-US" sz="4800" dirty="0"/>
            </a:br>
            <a:r>
              <a:rPr lang="en-US" sz="4800" dirty="0"/>
              <a:t>Introduction to Amazon EC2</a:t>
            </a:r>
          </a:p>
        </p:txBody>
      </p:sp>
      <p:grpSp>
        <p:nvGrpSpPr>
          <p:cNvPr id="3" name="Group 2">
            <a:extLst>
              <a:ext uri="{FF2B5EF4-FFF2-40B4-BE49-F238E27FC236}">
                <a16:creationId xmlns:a16="http://schemas.microsoft.com/office/drawing/2014/main" id="{068292D5-CFCE-6144-A897-4E5D98422D4F}"/>
              </a:ext>
            </a:extLst>
          </p:cNvPr>
          <p:cNvGrpSpPr/>
          <p:nvPr/>
        </p:nvGrpSpPr>
        <p:grpSpPr>
          <a:xfrm>
            <a:off x="11082174" y="5586978"/>
            <a:ext cx="403626" cy="461287"/>
            <a:chOff x="11271015" y="5905029"/>
            <a:chExt cx="403626" cy="461287"/>
          </a:xfrm>
        </p:grpSpPr>
        <p:sp>
          <p:nvSpPr>
            <p:cNvPr id="4" name="Oval 3">
              <a:extLst>
                <a:ext uri="{FF2B5EF4-FFF2-40B4-BE49-F238E27FC236}">
                  <a16:creationId xmlns:a16="http://schemas.microsoft.com/office/drawing/2014/main" id="{3C000E11-6152-D44A-B674-CAE8430D5F44}"/>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F12515F-CF01-6544-BB96-5BECCF0F1E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6" name="TextBox 5">
            <a:extLst>
              <a:ext uri="{FF2B5EF4-FFF2-40B4-BE49-F238E27FC236}">
                <a16:creationId xmlns:a16="http://schemas.microsoft.com/office/drawing/2014/main" id="{CDC9F9E5-1AF4-6E49-958B-CD409B447C34}"/>
              </a:ext>
            </a:extLst>
          </p:cNvPr>
          <p:cNvSpPr txBox="1"/>
          <p:nvPr/>
        </p:nvSpPr>
        <p:spPr>
          <a:xfrm>
            <a:off x="10666883" y="6039272"/>
            <a:ext cx="1204686" cy="307777"/>
          </a:xfrm>
          <a:prstGeom prst="rect">
            <a:avLst/>
          </a:prstGeom>
          <a:noFill/>
        </p:spPr>
        <p:txBody>
          <a:bodyPr wrap="square" rtlCol="0">
            <a:spAutoFit/>
          </a:bodyPr>
          <a:lstStyle/>
          <a:p>
            <a:pPr algn="ctr"/>
            <a:r>
              <a:rPr lang="en-US" sz="1400" dirty="0"/>
              <a:t>~ 45 minutes</a:t>
            </a:r>
          </a:p>
        </p:txBody>
      </p:sp>
    </p:spTree>
    <p:custDataLst>
      <p:tags r:id="rId1"/>
    </p:custDataLst>
    <p:extLst>
      <p:ext uri="{BB962C8B-B14F-4D97-AF65-F5344CB8AC3E}">
        <p14:creationId xmlns:p14="http://schemas.microsoft.com/office/powerpoint/2010/main" val="2863466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7" y="1636169"/>
            <a:ext cx="11359663"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dirty="0"/>
              <a:t>Discuss key concepts related to compute, a core AWS service.:</a:t>
            </a:r>
          </a:p>
          <a:p>
            <a:pPr marL="682625" lvl="1" indent="-463550" defTabSz="342900">
              <a:lnSpc>
                <a:spcPct val="150000"/>
              </a:lnSpc>
              <a:spcBef>
                <a:spcPts val="0"/>
              </a:spcBef>
              <a:spcAft>
                <a:spcPts val="600"/>
              </a:spcAft>
              <a:buClr>
                <a:schemeClr val="accent1"/>
              </a:buClr>
              <a:tabLst>
                <a:tab pos="8461375" algn="r"/>
              </a:tabLst>
            </a:pPr>
            <a:r>
              <a:rPr lang="en-US" dirty="0"/>
              <a:t>Provide an overview of different AWS compute services in the cloud</a:t>
            </a:r>
          </a:p>
          <a:p>
            <a:pPr marL="682625" lvl="1" indent="-463550" defTabSz="342900">
              <a:lnSpc>
                <a:spcPct val="150000"/>
              </a:lnSpc>
              <a:spcBef>
                <a:spcPts val="0"/>
              </a:spcBef>
              <a:spcAft>
                <a:spcPts val="600"/>
              </a:spcAft>
              <a:buClr>
                <a:schemeClr val="accent1"/>
              </a:buClr>
              <a:tabLst>
                <a:tab pos="8461375" algn="r"/>
              </a:tabLst>
            </a:pPr>
            <a:r>
              <a:rPr lang="en-US" dirty="0"/>
              <a:t>Provide an in-depth review of Amazon Elastic Compute Cloud (Amazon EC2)</a:t>
            </a:r>
          </a:p>
          <a:p>
            <a:pPr marL="682625" lvl="1" indent="-463550" defTabSz="342900">
              <a:lnSpc>
                <a:spcPct val="150000"/>
              </a:lnSpc>
              <a:spcBef>
                <a:spcPts val="0"/>
              </a:spcBef>
              <a:spcAft>
                <a:spcPts val="600"/>
              </a:spcAft>
              <a:buClr>
                <a:schemeClr val="accent1"/>
              </a:buClr>
              <a:tabLst>
                <a:tab pos="8461375" algn="r"/>
              </a:tabLst>
            </a:pPr>
            <a:r>
              <a:rPr lang="en-US" dirty="0"/>
              <a:t>Explain AWS Lambda and serverless computing</a:t>
            </a:r>
          </a:p>
          <a:p>
            <a:pPr marL="682625" lvl="1" indent="-463550" defTabSz="342900">
              <a:lnSpc>
                <a:spcPct val="150000"/>
              </a:lnSpc>
              <a:spcBef>
                <a:spcPts val="0"/>
              </a:spcBef>
              <a:spcAft>
                <a:spcPts val="600"/>
              </a:spcAft>
              <a:buClr>
                <a:schemeClr val="accent1"/>
              </a:buClr>
              <a:tabLst>
                <a:tab pos="8461375" algn="r"/>
              </a:tabLst>
            </a:pPr>
            <a:r>
              <a:rPr lang="en-US" dirty="0"/>
              <a:t>Review AWS Elastic Beanstalk </a:t>
            </a:r>
          </a:p>
        </p:txBody>
      </p:sp>
    </p:spTree>
    <p:extLst>
      <p:ext uri="{BB962C8B-B14F-4D97-AF65-F5344CB8AC3E}">
        <p14:creationId xmlns:p14="http://schemas.microsoft.com/office/powerpoint/2010/main" val="249458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In this lab, you will launch and configure your first Microsoft Windows virtual machine running on Amazon EC2. These services include:</a:t>
            </a:r>
          </a:p>
        </p:txBody>
      </p:sp>
      <p:sp>
        <p:nvSpPr>
          <p:cNvPr id="7" name="TextBox 6"/>
          <p:cNvSpPr txBox="1"/>
          <p:nvPr/>
        </p:nvSpPr>
        <p:spPr>
          <a:xfrm>
            <a:off x="4006290" y="4029090"/>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EC2</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258" y="2828019"/>
            <a:ext cx="948713" cy="1138455"/>
          </a:xfrm>
          <a:prstGeom prst="rect">
            <a:avLst/>
          </a:prstGeom>
        </p:spPr>
      </p:pic>
      <p:grpSp>
        <p:nvGrpSpPr>
          <p:cNvPr id="18" name="Group 21">
            <a:extLst>
              <a:ext uri="{FF2B5EF4-FFF2-40B4-BE49-F238E27FC236}">
                <a16:creationId xmlns:a16="http://schemas.microsoft.com/office/drawing/2014/main" id="{7AD4C3FA-E7F3-5F45-B50B-19DC54989D0A}"/>
              </a:ext>
            </a:extLst>
          </p:cNvPr>
          <p:cNvGrpSpPr>
            <a:grpSpLocks noChangeAspect="1"/>
          </p:cNvGrpSpPr>
          <p:nvPr/>
        </p:nvGrpSpPr>
        <p:grpSpPr bwMode="auto">
          <a:xfrm>
            <a:off x="5707706" y="2940046"/>
            <a:ext cx="924448" cy="914400"/>
            <a:chOff x="545458" y="4783771"/>
            <a:chExt cx="2293787" cy="1733798"/>
          </a:xfrm>
        </p:grpSpPr>
        <p:sp>
          <p:nvSpPr>
            <p:cNvPr id="24" name="Rounded Rectangle 23">
              <a:extLst>
                <a:ext uri="{FF2B5EF4-FFF2-40B4-BE49-F238E27FC236}">
                  <a16:creationId xmlns:a16="http://schemas.microsoft.com/office/drawing/2014/main" id="{0DB124A5-666D-564A-83DF-B697F276D839}"/>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5" name="Rounded Rectangle 24">
              <a:extLst>
                <a:ext uri="{FF2B5EF4-FFF2-40B4-BE49-F238E27FC236}">
                  <a16:creationId xmlns:a16="http://schemas.microsoft.com/office/drawing/2014/main" id="{E46CA59B-F866-A24D-AD8C-7DE62FCF947F}"/>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27" name="TextBox 26">
            <a:extLst>
              <a:ext uri="{FF2B5EF4-FFF2-40B4-BE49-F238E27FC236}">
                <a16:creationId xmlns:a16="http://schemas.microsoft.com/office/drawing/2014/main" id="{404A7CEF-6D56-C74D-A05F-47D309498654}"/>
              </a:ext>
            </a:extLst>
          </p:cNvPr>
          <p:cNvSpPr txBox="1"/>
          <p:nvPr/>
        </p:nvSpPr>
        <p:spPr>
          <a:xfrm>
            <a:off x="5622157" y="4029090"/>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147625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C2-Instance.png">
            <a:extLst>
              <a:ext uri="{FF2B5EF4-FFF2-40B4-BE49-F238E27FC236}">
                <a16:creationId xmlns:a16="http://schemas.microsoft.com/office/drawing/2014/main" id="{53D1B111-AF54-5942-BB29-9DC8F59C9B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9" r="7706"/>
          <a:stretch/>
        </p:blipFill>
        <p:spPr>
          <a:xfrm>
            <a:off x="1786059" y="1661445"/>
            <a:ext cx="824912" cy="939043"/>
          </a:xfrm>
          <a:prstGeom prst="rect">
            <a:avLst/>
          </a:prstGeom>
        </p:spPr>
      </p:pic>
      <p:sp>
        <p:nvSpPr>
          <p:cNvPr id="2" name="Title 1"/>
          <p:cNvSpPr>
            <a:spLocks noGrp="1"/>
          </p:cNvSpPr>
          <p:nvPr>
            <p:ph type="title"/>
          </p:nvPr>
        </p:nvSpPr>
        <p:spPr/>
        <p:txBody>
          <a:bodyPr/>
          <a:lstStyle/>
          <a:p>
            <a:r>
              <a:rPr lang="en-US" dirty="0"/>
              <a:t>Lab 1: Tasks</a:t>
            </a:r>
          </a:p>
        </p:txBody>
      </p:sp>
      <p:sp>
        <p:nvSpPr>
          <p:cNvPr id="3" name="Content Placeholder 2"/>
          <p:cNvSpPr>
            <a:spLocks noGrp="1"/>
          </p:cNvSpPr>
          <p:nvPr>
            <p:ph idx="1"/>
          </p:nvPr>
        </p:nvSpPr>
        <p:spPr>
          <a:xfrm>
            <a:off x="2633870" y="1791886"/>
            <a:ext cx="8358808" cy="4738863"/>
          </a:xfrm>
        </p:spPr>
        <p:txBody>
          <a:bodyPr>
            <a:normAutofit/>
          </a:bodyPr>
          <a:lstStyle/>
          <a:p>
            <a:pPr marL="0" indent="0">
              <a:spcBef>
                <a:spcPts val="2400"/>
              </a:spcBef>
              <a:spcAft>
                <a:spcPts val="600"/>
              </a:spcAft>
              <a:buNone/>
            </a:pPr>
            <a:r>
              <a:rPr lang="en-US" sz="2400" dirty="0"/>
              <a:t>Launch an web server with termination protection using an AMI and monitor the EC2 instance.</a:t>
            </a:r>
          </a:p>
          <a:p>
            <a:pPr marL="0" indent="0">
              <a:spcBef>
                <a:spcPts val="2400"/>
              </a:spcBef>
              <a:spcAft>
                <a:spcPts val="600"/>
              </a:spcAft>
              <a:buNone/>
            </a:pPr>
            <a:r>
              <a:rPr lang="en-US" sz="2400" dirty="0"/>
              <a:t>Create a </a:t>
            </a:r>
            <a:r>
              <a:rPr lang="en-US" sz="2400" b="1" dirty="0">
                <a:latin typeface="Amazon Ember" panose="020B0603020204020204" pitchFamily="34" charset="0"/>
                <a:ea typeface="Amazon Ember" panose="020B0603020204020204" pitchFamily="34" charset="0"/>
                <a:cs typeface="Amazon Ember" panose="020B0603020204020204" pitchFamily="34" charset="0"/>
              </a:rPr>
              <a:t>VPC </a:t>
            </a:r>
            <a:r>
              <a:rPr lang="en-US" sz="2400" dirty="0"/>
              <a:t>with a </a:t>
            </a:r>
            <a:r>
              <a:rPr lang="en-US" sz="2400" b="1" dirty="0">
                <a:latin typeface="Amazon Ember" panose="020B0603020204020204" pitchFamily="34" charset="0"/>
                <a:ea typeface="Amazon Ember" panose="020B0603020204020204" pitchFamily="34" charset="0"/>
                <a:cs typeface="Amazon Ember" panose="020B0603020204020204" pitchFamily="34" charset="0"/>
              </a:rPr>
              <a:t>Security Group </a:t>
            </a:r>
            <a:r>
              <a:rPr lang="en-US" sz="2400" dirty="0"/>
              <a:t>and modify the security group to allow HTTP access.</a:t>
            </a:r>
          </a:p>
          <a:p>
            <a:pPr marL="0" indent="0">
              <a:spcBef>
                <a:spcPts val="2400"/>
              </a:spcBef>
              <a:spcAft>
                <a:spcPts val="600"/>
              </a:spcAft>
              <a:buNone/>
            </a:pPr>
            <a:r>
              <a:rPr lang="en-US" sz="2400" dirty="0"/>
              <a:t>Resize your </a:t>
            </a:r>
            <a:r>
              <a:rPr lang="en-US" sz="2400" b="1" dirty="0">
                <a:latin typeface="Amazon Ember" panose="020B0603020204020204" pitchFamily="34" charset="0"/>
                <a:ea typeface="Amazon Ember" panose="020B0603020204020204" pitchFamily="34" charset="0"/>
                <a:cs typeface="Amazon Ember" panose="020B0603020204020204" pitchFamily="34" charset="0"/>
              </a:rPr>
              <a:t>Amazon EC2 instance, </a:t>
            </a:r>
            <a:r>
              <a:rPr lang="en-US" sz="2400" dirty="0"/>
              <a:t>explore EC2 limits, test termination protection, and terminate the EC2 instance.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8" name="Group 21">
            <a:extLst>
              <a:ext uri="{FF2B5EF4-FFF2-40B4-BE49-F238E27FC236}">
                <a16:creationId xmlns:a16="http://schemas.microsoft.com/office/drawing/2014/main" id="{774FF80D-FC4C-FB41-B333-3748D011FE61}"/>
              </a:ext>
            </a:extLst>
          </p:cNvPr>
          <p:cNvGrpSpPr>
            <a:grpSpLocks noChangeAspect="1"/>
          </p:cNvGrpSpPr>
          <p:nvPr/>
        </p:nvGrpSpPr>
        <p:grpSpPr bwMode="auto">
          <a:xfrm>
            <a:off x="1915435" y="2819773"/>
            <a:ext cx="566160" cy="560006"/>
            <a:chOff x="545458" y="4783771"/>
            <a:chExt cx="2293787" cy="1733798"/>
          </a:xfrm>
        </p:grpSpPr>
        <p:sp>
          <p:nvSpPr>
            <p:cNvPr id="19" name="Rounded Rectangle 18">
              <a:extLst>
                <a:ext uri="{FF2B5EF4-FFF2-40B4-BE49-F238E27FC236}">
                  <a16:creationId xmlns:a16="http://schemas.microsoft.com/office/drawing/2014/main" id="{54C3D485-103C-D44F-BB1F-90DE4D3C8C20}"/>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0" name="Rounded Rectangle 19">
              <a:extLst>
                <a:ext uri="{FF2B5EF4-FFF2-40B4-BE49-F238E27FC236}">
                  <a16:creationId xmlns:a16="http://schemas.microsoft.com/office/drawing/2014/main" id="{363D635F-BB52-E443-A913-89BCB5DF50D6}"/>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21" name="TextBox 34">
            <a:extLst>
              <a:ext uri="{FF2B5EF4-FFF2-40B4-BE49-F238E27FC236}">
                <a16:creationId xmlns:a16="http://schemas.microsoft.com/office/drawing/2014/main" id="{2701A412-F6C5-8142-BDB8-CFDA9CE2EF53}"/>
              </a:ext>
            </a:extLst>
          </p:cNvPr>
          <p:cNvSpPr txBox="1">
            <a:spLocks noChangeAspect="1" noChangeArrowheads="1"/>
          </p:cNvSpPr>
          <p:nvPr/>
        </p:nvSpPr>
        <p:spPr bwMode="auto">
          <a:xfrm>
            <a:off x="1611971" y="3379779"/>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sp>
        <p:nvSpPr>
          <p:cNvPr id="16" name="TextBox 34">
            <a:extLst>
              <a:ext uri="{FF2B5EF4-FFF2-40B4-BE49-F238E27FC236}">
                <a16:creationId xmlns:a16="http://schemas.microsoft.com/office/drawing/2014/main" id="{1FBEA41D-5C92-9C4C-9706-FD20E08643E0}"/>
              </a:ext>
            </a:extLst>
          </p:cNvPr>
          <p:cNvSpPr txBox="1">
            <a:spLocks noChangeAspect="1" noChangeArrowheads="1"/>
          </p:cNvSpPr>
          <p:nvPr/>
        </p:nvSpPr>
        <p:spPr bwMode="auto">
          <a:xfrm>
            <a:off x="1611971" y="4620875"/>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11" name="TextBox 34">
            <a:extLst>
              <a:ext uri="{FF2B5EF4-FFF2-40B4-BE49-F238E27FC236}">
                <a16:creationId xmlns:a16="http://schemas.microsoft.com/office/drawing/2014/main" id="{0DB30520-08BC-ED45-9376-ECAF325666CA}"/>
              </a:ext>
            </a:extLst>
          </p:cNvPr>
          <p:cNvSpPr txBox="1">
            <a:spLocks noChangeAspect="1" noChangeArrowheads="1"/>
          </p:cNvSpPr>
          <p:nvPr/>
        </p:nvSpPr>
        <p:spPr bwMode="auto">
          <a:xfrm>
            <a:off x="1611971" y="2485072"/>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12" name="TextBox 11">
            <a:extLst>
              <a:ext uri="{FF2B5EF4-FFF2-40B4-BE49-F238E27FC236}">
                <a16:creationId xmlns:a16="http://schemas.microsoft.com/office/drawing/2014/main" id="{528148C0-D250-284C-8C8E-429E5767C57C}"/>
              </a:ext>
            </a:extLst>
          </p:cNvPr>
          <p:cNvSpPr txBox="1"/>
          <p:nvPr/>
        </p:nvSpPr>
        <p:spPr>
          <a:xfrm>
            <a:off x="1757842" y="1882332"/>
            <a:ext cx="881347" cy="502573"/>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IIS Web Server</a:t>
            </a:r>
          </a:p>
        </p:txBody>
      </p:sp>
      <p:pic>
        <p:nvPicPr>
          <p:cNvPr id="14" name="Picture 13" descr="EC2-Instance.png">
            <a:extLst>
              <a:ext uri="{FF2B5EF4-FFF2-40B4-BE49-F238E27FC236}">
                <a16:creationId xmlns:a16="http://schemas.microsoft.com/office/drawing/2014/main" id="{8BDFD50C-ABF4-C84B-BF8A-CBAD01FA59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9" r="7706"/>
          <a:stretch/>
        </p:blipFill>
        <p:spPr>
          <a:xfrm>
            <a:off x="1786059" y="3769667"/>
            <a:ext cx="824912" cy="939043"/>
          </a:xfrm>
          <a:prstGeom prst="rect">
            <a:avLst/>
          </a:prstGeom>
        </p:spPr>
      </p:pic>
    </p:spTree>
    <p:custDataLst>
      <p:tags r:id="rId1"/>
    </p:custDataLst>
    <p:extLst>
      <p:ext uri="{BB962C8B-B14F-4D97-AF65-F5344CB8AC3E}">
        <p14:creationId xmlns:p14="http://schemas.microsoft.com/office/powerpoint/2010/main" val="807236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1: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1135484"/>
            <a:ext cx="1"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Rounded Corners 33">
            <a:extLst>
              <a:ext uri="{FF2B5EF4-FFF2-40B4-BE49-F238E27FC236}">
                <a16:creationId xmlns:a16="http://schemas.microsoft.com/office/drawing/2014/main" id="{FD7E4AE1-6046-154A-9CCE-93BEC14A0971}"/>
              </a:ext>
            </a:extLst>
          </p:cNvPr>
          <p:cNvSpPr/>
          <p:nvPr/>
        </p:nvSpPr>
        <p:spPr>
          <a:xfrm>
            <a:off x="4369641" y="1483597"/>
            <a:ext cx="3332922" cy="1843252"/>
          </a:xfrm>
          <a:prstGeom prst="roundRect">
            <a:avLst>
              <a:gd name="adj" fmla="val 6528"/>
            </a:avLst>
          </a:prstGeom>
          <a:noFill/>
          <a:ln w="19050">
            <a:solidFill>
              <a:srgbClr val="F5853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EC2-Instance.png">
            <a:extLst>
              <a:ext uri="{FF2B5EF4-FFF2-40B4-BE49-F238E27FC236}">
                <a16:creationId xmlns:a16="http://schemas.microsoft.com/office/drawing/2014/main" id="{13045C0F-6BDE-E64D-AB04-88C9D09926D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89" r="7706"/>
          <a:stretch/>
        </p:blipFill>
        <p:spPr>
          <a:xfrm>
            <a:off x="5555942" y="1719982"/>
            <a:ext cx="824912" cy="939043"/>
          </a:xfrm>
          <a:prstGeom prst="rect">
            <a:avLst/>
          </a:prstGeom>
        </p:spPr>
      </p:pic>
      <p:sp>
        <p:nvSpPr>
          <p:cNvPr id="33" name="TextBox 32">
            <a:extLst>
              <a:ext uri="{FF2B5EF4-FFF2-40B4-BE49-F238E27FC236}">
                <a16:creationId xmlns:a16="http://schemas.microsoft.com/office/drawing/2014/main" id="{8C1A022C-E55F-8E4B-A746-F068B9E562B5}"/>
              </a:ext>
            </a:extLst>
          </p:cNvPr>
          <p:cNvSpPr txBox="1"/>
          <p:nvPr/>
        </p:nvSpPr>
        <p:spPr>
          <a:xfrm>
            <a:off x="5555942" y="1886381"/>
            <a:ext cx="881347" cy="502573"/>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IIS Web Server</a:t>
            </a:r>
          </a:p>
        </p:txBody>
      </p:sp>
      <p:sp>
        <p:nvSpPr>
          <p:cNvPr id="41" name="Rectangle: Rounded Corners 48">
            <a:extLst>
              <a:ext uri="{FF2B5EF4-FFF2-40B4-BE49-F238E27FC236}">
                <a16:creationId xmlns:a16="http://schemas.microsoft.com/office/drawing/2014/main" id="{D45793E7-95DC-F448-882D-311821D85B09}"/>
              </a:ext>
            </a:extLst>
          </p:cNvPr>
          <p:cNvSpPr/>
          <p:nvPr/>
        </p:nvSpPr>
        <p:spPr>
          <a:xfrm>
            <a:off x="4925349" y="1746109"/>
            <a:ext cx="2146011" cy="1132218"/>
          </a:xfrm>
          <a:prstGeom prst="roundRect">
            <a:avLst>
              <a:gd name="adj" fmla="val 9636"/>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8424A8F9-2342-A543-BEF7-3F4150748BB8}"/>
              </a:ext>
            </a:extLst>
          </p:cNvPr>
          <p:cNvSpPr txBox="1"/>
          <p:nvPr/>
        </p:nvSpPr>
        <p:spPr>
          <a:xfrm>
            <a:off x="5147029" y="2521139"/>
            <a:ext cx="1742599" cy="292388"/>
          </a:xfrm>
          <a:prstGeom prst="rect">
            <a:avLst/>
          </a:prstGeom>
          <a:noFill/>
        </p:spPr>
        <p:txBody>
          <a:bodyPr wrap="square" rtlCol="0">
            <a:spAutoFit/>
          </a:bodyPr>
          <a:lstStyle/>
          <a:p>
            <a:pPr algn="ctr"/>
            <a:r>
              <a:rPr lang="en-US" sz="13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sp>
        <p:nvSpPr>
          <p:cNvPr id="45" name="TextBox 44">
            <a:extLst>
              <a:ext uri="{FF2B5EF4-FFF2-40B4-BE49-F238E27FC236}">
                <a16:creationId xmlns:a16="http://schemas.microsoft.com/office/drawing/2014/main" id="{579FEFAC-544C-9243-A956-756229A8FBE4}"/>
              </a:ext>
            </a:extLst>
          </p:cNvPr>
          <p:cNvSpPr txBox="1"/>
          <p:nvPr/>
        </p:nvSpPr>
        <p:spPr>
          <a:xfrm>
            <a:off x="5139868" y="3029393"/>
            <a:ext cx="1742599" cy="297455"/>
          </a:xfrm>
          <a:prstGeom prst="rect">
            <a:avLst/>
          </a:prstGeom>
          <a:noFill/>
        </p:spPr>
        <p:txBody>
          <a:bodyPr wrap="square" rtlCol="0">
            <a:spAutoFit/>
          </a:bodyPr>
          <a:lstStyle/>
          <a:p>
            <a:pPr algn="ctr"/>
            <a:r>
              <a:rPr lang="en-US" sz="1333" b="1" dirty="0">
                <a:solidFill>
                  <a:srgbClr val="F58536"/>
                </a:solidFill>
                <a:latin typeface="Amazon Ember" panose="020B0603020204020204" pitchFamily="34" charset="0"/>
                <a:ea typeface="Amazon Ember" panose="020B0603020204020204" pitchFamily="34" charset="0"/>
                <a:cs typeface="Amazon Ember" panose="020B0603020204020204" pitchFamily="34" charset="0"/>
              </a:rPr>
              <a:t>Availability Zone</a:t>
            </a:r>
          </a:p>
        </p:txBody>
      </p:sp>
      <p:sp>
        <p:nvSpPr>
          <p:cNvPr id="51" name="Content Placeholder 2">
            <a:extLst>
              <a:ext uri="{FF2B5EF4-FFF2-40B4-BE49-F238E27FC236}">
                <a16:creationId xmlns:a16="http://schemas.microsoft.com/office/drawing/2014/main" id="{A69AF74F-5AC5-BA4B-A897-A3DBE67B1C9D}"/>
              </a:ext>
            </a:extLst>
          </p:cNvPr>
          <p:cNvSpPr>
            <a:spLocks noGrp="1"/>
          </p:cNvSpPr>
          <p:nvPr>
            <p:ph idx="1"/>
          </p:nvPr>
        </p:nvSpPr>
        <p:spPr>
          <a:xfrm>
            <a:off x="1669774" y="3592269"/>
            <a:ext cx="8981083" cy="2283746"/>
          </a:xfrm>
        </p:spPr>
        <p:txBody>
          <a:bodyPr>
            <a:noAutofit/>
          </a:bodyPr>
          <a:lstStyle/>
          <a:p>
            <a:pPr marL="0" lvl="1" indent="0">
              <a:spcBef>
                <a:spcPts val="1800"/>
              </a:spcBef>
              <a:spcAft>
                <a:spcPts val="800"/>
              </a:spcAft>
              <a:buNone/>
            </a:pPr>
            <a:r>
              <a:rPr lang="en-US" b="1" dirty="0"/>
              <a:t>In this lab, you:</a:t>
            </a:r>
          </a:p>
          <a:p>
            <a:pPr marL="342900" lvl="1" indent="-342900">
              <a:spcBef>
                <a:spcPts val="1800"/>
              </a:spcBef>
              <a:spcAft>
                <a:spcPts val="800"/>
              </a:spcAft>
              <a:buFont typeface="Arial" panose="020B0604020202020204" pitchFamily="34" charset="0"/>
              <a:buChar char="•"/>
            </a:pPr>
            <a:r>
              <a:rPr lang="en-US" dirty="0"/>
              <a:t>Launched an Amazon EC2 instance from an AMI.</a:t>
            </a:r>
          </a:p>
          <a:p>
            <a:pPr marL="342900" lvl="1" indent="-342900">
              <a:spcBef>
                <a:spcPts val="1800"/>
              </a:spcBef>
              <a:spcAft>
                <a:spcPts val="800"/>
              </a:spcAft>
              <a:buFont typeface="Arial" panose="020B0604020202020204" pitchFamily="34" charset="0"/>
              <a:buChar char="•"/>
            </a:pPr>
            <a:r>
              <a:rPr lang="en-US" dirty="0"/>
              <a:t>Created a security group to permit access to server resources.</a:t>
            </a:r>
          </a:p>
          <a:p>
            <a:pPr marL="342900" lvl="1" indent="-342900">
              <a:spcBef>
                <a:spcPts val="1800"/>
              </a:spcBef>
              <a:spcAft>
                <a:spcPts val="800"/>
              </a:spcAft>
              <a:buFont typeface="Arial" panose="020B0604020202020204" pitchFamily="34" charset="0"/>
              <a:buChar char="•"/>
            </a:pPr>
            <a:r>
              <a:rPr lang="en-US" dirty="0"/>
              <a:t>Changed the EC2 instance, tested termination protection and terminated the instance.</a:t>
            </a:r>
          </a:p>
        </p:txBody>
      </p:sp>
    </p:spTree>
    <p:custDataLst>
      <p:tags r:id="rId1"/>
    </p:custDataLst>
    <p:extLst>
      <p:ext uri="{BB962C8B-B14F-4D97-AF65-F5344CB8AC3E}">
        <p14:creationId xmlns:p14="http://schemas.microsoft.com/office/powerpoint/2010/main" val="1910398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800" dirty="0"/>
              <a:t>Part 4: Amazon EC2 Cost Optimization</a:t>
            </a:r>
          </a:p>
        </p:txBody>
      </p:sp>
    </p:spTree>
    <p:custDataLst>
      <p:tags r:id="rId1"/>
    </p:custDataLst>
    <p:extLst>
      <p:ext uri="{BB962C8B-B14F-4D97-AF65-F5344CB8AC3E}">
        <p14:creationId xmlns:p14="http://schemas.microsoft.com/office/powerpoint/2010/main" val="1102313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What is Cost Optimization?                                                      </a:t>
            </a:r>
          </a:p>
        </p:txBody>
      </p:sp>
      <p:sp>
        <p:nvSpPr>
          <p:cNvPr id="147" name="TextBox 146"/>
          <p:cNvSpPr txBox="1"/>
          <p:nvPr/>
        </p:nvSpPr>
        <p:spPr>
          <a:xfrm>
            <a:off x="3810000" y="2628900"/>
            <a:ext cx="3544560" cy="646331"/>
          </a:xfrm>
          <a:prstGeom prst="rect">
            <a:avLst/>
          </a:prstGeom>
          <a:noFill/>
        </p:spPr>
        <p:txBody>
          <a:bodyPr wrap="none" rtlCol="0">
            <a:spAutoFit/>
          </a:bodyPr>
          <a:lstStyle/>
          <a:p>
            <a:r>
              <a:rPr lang="en-US" sz="3600" dirty="0">
                <a:latin typeface="Amazon Ember" panose="020B0603020204020204" pitchFamily="34" charset="0"/>
                <a:ea typeface="Amazon Ember" panose="020B0603020204020204" pitchFamily="34" charset="0"/>
                <a:cs typeface="Amazon Ember" panose="020B0603020204020204" pitchFamily="34" charset="0"/>
              </a:rPr>
              <a:t>Reduce Costs…</a:t>
            </a:r>
          </a:p>
        </p:txBody>
      </p:sp>
      <p:pic>
        <p:nvPicPr>
          <p:cNvPr id="148" name="Picture 1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1" y="1826568"/>
            <a:ext cx="2711798" cy="2711798"/>
          </a:xfrm>
          <a:prstGeom prst="rect">
            <a:avLst/>
          </a:prstGeom>
        </p:spPr>
      </p:pic>
      <p:sp>
        <p:nvSpPr>
          <p:cNvPr id="153" name="TextBox 152"/>
          <p:cNvSpPr txBox="1"/>
          <p:nvPr/>
        </p:nvSpPr>
        <p:spPr>
          <a:xfrm>
            <a:off x="3810000" y="3579367"/>
            <a:ext cx="46482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Pay only for </a:t>
            </a:r>
            <a:r>
              <a:rPr kumimoji="0" lang="en-US" sz="2800" b="1" i="1" u="none" strike="noStrike" kern="0" cap="none" spc="0" normalizeH="0" baseline="0" noProof="0" dirty="0">
                <a:ln>
                  <a:noFill/>
                </a:ln>
                <a:solidFill>
                  <a:srgbClr val="E98E31"/>
                </a:solidFill>
                <a:effectLst/>
                <a:uLnTx/>
                <a:uFillTx/>
                <a:latin typeface="Amazon Ember" panose="020B0603020204020204" pitchFamily="34" charset="0"/>
                <a:ea typeface="Amazon Ember" panose="020B0603020204020204" pitchFamily="34" charset="0"/>
                <a:cs typeface="Amazon Ember" panose="020B0603020204020204" pitchFamily="34" charset="0"/>
              </a:rPr>
              <a:t>what</a:t>
            </a:r>
            <a:r>
              <a:rPr kumimoji="0" lang="en-US" sz="28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you need</a:t>
            </a:r>
          </a:p>
        </p:txBody>
      </p:sp>
      <p:sp>
        <p:nvSpPr>
          <p:cNvPr id="154" name="TextBox 153"/>
          <p:cNvSpPr txBox="1"/>
          <p:nvPr/>
        </p:nvSpPr>
        <p:spPr>
          <a:xfrm>
            <a:off x="6837339" y="4218464"/>
            <a:ext cx="3894160" cy="523220"/>
          </a:xfrm>
          <a:prstGeom prst="rect">
            <a:avLst/>
          </a:prstGeom>
          <a:noFill/>
        </p:spPr>
        <p:txBody>
          <a:bodyPr wrap="square" rtlCol="0">
            <a:spAutoFit/>
          </a:bodyPr>
          <a:lstStyle/>
          <a:p>
            <a:pPr>
              <a:defRPr/>
            </a:pPr>
            <a:r>
              <a:rPr kumimoji="0" lang="en-US" sz="2800" b="1" i="1" u="none" strike="noStrike" kern="0" cap="none" spc="0" normalizeH="0" baseline="0" noProof="0" dirty="0">
                <a:ln>
                  <a:noFill/>
                </a:ln>
                <a:solidFill>
                  <a:srgbClr val="E98E31"/>
                </a:solidFill>
                <a:effectLst/>
                <a:uLnTx/>
                <a:uFillTx/>
                <a:latin typeface="Amazon Ember" panose="020B0603020204020204" pitchFamily="34" charset="0"/>
                <a:ea typeface="Amazon Ember" panose="020B0603020204020204" pitchFamily="34" charset="0"/>
                <a:cs typeface="Amazon Ember" panose="020B0603020204020204" pitchFamily="34" charset="0"/>
              </a:rPr>
              <a:t>when</a:t>
            </a:r>
            <a:r>
              <a:rPr kumimoji="0" lang="en-US" sz="28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lang="en-US" sz="2800" kern="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you need it.</a:t>
            </a:r>
          </a:p>
        </p:txBody>
      </p:sp>
    </p:spTree>
    <p:custDataLst>
      <p:tags r:id="rId1"/>
    </p:custDataLst>
    <p:extLst>
      <p:ext uri="{BB962C8B-B14F-4D97-AF65-F5344CB8AC3E}">
        <p14:creationId xmlns:p14="http://schemas.microsoft.com/office/powerpoint/2010/main" val="3208952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Lowering TCO Through Cost Optimization                                                     </a:t>
            </a:r>
          </a:p>
        </p:txBody>
      </p:sp>
      <p:grpSp>
        <p:nvGrpSpPr>
          <p:cNvPr id="7" name="Group 6"/>
          <p:cNvGrpSpPr/>
          <p:nvPr/>
        </p:nvGrpSpPr>
        <p:grpSpPr>
          <a:xfrm>
            <a:off x="560595" y="1355071"/>
            <a:ext cx="10504614" cy="4865037"/>
            <a:chOff x="195214" y="673092"/>
            <a:chExt cx="8593558" cy="4046429"/>
          </a:xfrm>
        </p:grpSpPr>
        <p:sp>
          <p:nvSpPr>
            <p:cNvPr id="8" name="Rectangle 7"/>
            <p:cNvSpPr/>
            <p:nvPr/>
          </p:nvSpPr>
          <p:spPr>
            <a:xfrm>
              <a:off x="2161660" y="1345517"/>
              <a:ext cx="380390" cy="274320"/>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p:cNvSpPr/>
            <p:nvPr/>
          </p:nvSpPr>
          <p:spPr>
            <a:xfrm>
              <a:off x="463112" y="796877"/>
              <a:ext cx="380390" cy="3200400"/>
            </a:xfrm>
            <a:prstGeom prst="rect">
              <a:avLst/>
            </a:prstGeom>
            <a:solidFill>
              <a:sysClr val="windowText" lastClr="000000">
                <a:lumMod val="50000"/>
                <a:lumOff val="50000"/>
              </a:sys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p:cNvSpPr/>
            <p:nvPr/>
          </p:nvSpPr>
          <p:spPr>
            <a:xfrm>
              <a:off x="1319701" y="1345517"/>
              <a:ext cx="365760" cy="2651760"/>
            </a:xfrm>
            <a:prstGeom prst="rect">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3018249" y="1623100"/>
              <a:ext cx="380390" cy="274320"/>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p:cNvSpPr txBox="1"/>
            <p:nvPr/>
          </p:nvSpPr>
          <p:spPr>
            <a:xfrm>
              <a:off x="258431" y="4220342"/>
              <a:ext cx="789752"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On-Premises</a:t>
              </a:r>
            </a:p>
          </p:txBody>
        </p:sp>
        <p:sp>
          <p:nvSpPr>
            <p:cNvPr id="13" name="TextBox 12"/>
            <p:cNvSpPr txBox="1"/>
            <p:nvPr/>
          </p:nvSpPr>
          <p:spPr>
            <a:xfrm>
              <a:off x="1048183" y="4220343"/>
              <a:ext cx="789752" cy="217591"/>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Lift &amp; Shift</a:t>
              </a:r>
            </a:p>
          </p:txBody>
        </p:sp>
        <p:sp>
          <p:nvSpPr>
            <p:cNvPr id="14" name="TextBox 13"/>
            <p:cNvSpPr txBox="1"/>
            <p:nvPr/>
          </p:nvSpPr>
          <p:spPr>
            <a:xfrm>
              <a:off x="1888857" y="4220343"/>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Instance Right-Sizing</a:t>
              </a:r>
            </a:p>
          </p:txBody>
        </p:sp>
        <p:sp>
          <p:nvSpPr>
            <p:cNvPr id="15" name="TextBox 14"/>
            <p:cNvSpPr txBox="1"/>
            <p:nvPr/>
          </p:nvSpPr>
          <p:spPr>
            <a:xfrm>
              <a:off x="2746100" y="4220343"/>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Improved Elasticity</a:t>
              </a:r>
            </a:p>
          </p:txBody>
        </p:sp>
        <p:sp>
          <p:nvSpPr>
            <p:cNvPr id="16" name="TextBox 15"/>
            <p:cNvSpPr txBox="1"/>
            <p:nvPr/>
          </p:nvSpPr>
          <p:spPr>
            <a:xfrm>
              <a:off x="3608793" y="4220343"/>
              <a:ext cx="983389" cy="499178"/>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Measure, Monitor, Improve</a:t>
              </a:r>
            </a:p>
          </p:txBody>
        </p:sp>
        <p:sp>
          <p:nvSpPr>
            <p:cNvPr id="17" name="Rectangle 16"/>
            <p:cNvSpPr/>
            <p:nvPr/>
          </p:nvSpPr>
          <p:spPr>
            <a:xfrm>
              <a:off x="4731427" y="2171740"/>
              <a:ext cx="346257" cy="1825537"/>
            </a:xfrm>
            <a:prstGeom prst="rect">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p:cNvSpPr/>
            <p:nvPr/>
          </p:nvSpPr>
          <p:spPr>
            <a:xfrm>
              <a:off x="3874838" y="1897420"/>
              <a:ext cx="380390" cy="274320"/>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p:cNvSpPr txBox="1"/>
            <p:nvPr/>
          </p:nvSpPr>
          <p:spPr>
            <a:xfrm>
              <a:off x="4467451" y="4220342"/>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Optimized Amazon EC2</a:t>
              </a:r>
            </a:p>
          </p:txBody>
        </p:sp>
        <p:sp>
          <p:nvSpPr>
            <p:cNvPr id="20" name="Rectangle 19"/>
            <p:cNvSpPr/>
            <p:nvPr/>
          </p:nvSpPr>
          <p:spPr>
            <a:xfrm>
              <a:off x="5553883" y="2166752"/>
              <a:ext cx="380390" cy="197025"/>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p:cNvSpPr/>
            <p:nvPr/>
          </p:nvSpPr>
          <p:spPr>
            <a:xfrm>
              <a:off x="6410472" y="2343180"/>
              <a:ext cx="380390" cy="178737"/>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ectangle 21"/>
            <p:cNvSpPr/>
            <p:nvPr/>
          </p:nvSpPr>
          <p:spPr>
            <a:xfrm>
              <a:off x="7267061" y="2585878"/>
              <a:ext cx="380390" cy="203606"/>
            </a:xfrm>
            <a:prstGeom prst="rect">
              <a:avLst/>
            </a:prstGeom>
            <a:solidFill>
              <a:srgbClr val="F79646">
                <a:lumMod val="40000"/>
                <a:lumOff val="60000"/>
              </a:srgbClr>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p:cNvSpPr txBox="1"/>
            <p:nvPr/>
          </p:nvSpPr>
          <p:spPr>
            <a:xfrm>
              <a:off x="5296662" y="4220342"/>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Storage Optimization</a:t>
              </a:r>
            </a:p>
          </p:txBody>
        </p:sp>
        <p:sp>
          <p:nvSpPr>
            <p:cNvPr id="24" name="TextBox 23"/>
            <p:cNvSpPr txBox="1"/>
            <p:nvPr/>
          </p:nvSpPr>
          <p:spPr>
            <a:xfrm>
              <a:off x="6157327" y="4220342"/>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Serverless Architecture</a:t>
              </a:r>
            </a:p>
          </p:txBody>
        </p:sp>
        <p:sp>
          <p:nvSpPr>
            <p:cNvPr id="25" name="TextBox 24"/>
            <p:cNvSpPr txBox="1"/>
            <p:nvPr/>
          </p:nvSpPr>
          <p:spPr>
            <a:xfrm>
              <a:off x="6965628" y="4220342"/>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Managed Services</a:t>
              </a:r>
            </a:p>
          </p:txBody>
        </p:sp>
        <p:sp>
          <p:nvSpPr>
            <p:cNvPr id="26" name="Rectangle 25"/>
            <p:cNvSpPr/>
            <p:nvPr/>
          </p:nvSpPr>
          <p:spPr>
            <a:xfrm>
              <a:off x="8123649" y="2789484"/>
              <a:ext cx="365760" cy="1188720"/>
            </a:xfrm>
            <a:prstGeom prst="rect">
              <a:avLst/>
            </a:prstGeom>
            <a:solidFill>
              <a:srgbClr val="F79646"/>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457189">
                <a:defRPr/>
              </a:pPr>
              <a:endParaRPr lang="en-US"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p:cNvSpPr txBox="1"/>
            <p:nvPr/>
          </p:nvSpPr>
          <p:spPr>
            <a:xfrm>
              <a:off x="7824286" y="4220342"/>
              <a:ext cx="964486" cy="358384"/>
            </a:xfrm>
            <a:prstGeom prst="rect">
              <a:avLst/>
            </a:prstGeom>
            <a:noFill/>
          </p:spPr>
          <p:txBody>
            <a:bodyPr wrap="square" rtlCol="0">
              <a:spAutoFit/>
            </a:bodyPr>
            <a:lstStyle/>
            <a:p>
              <a:pPr algn="ctr" defTabSz="457189">
                <a:defRPr/>
              </a:pPr>
              <a:r>
                <a:rPr lang="en-US" sz="11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True AWS- Optimized </a:t>
              </a:r>
            </a:p>
          </p:txBody>
        </p:sp>
        <p:cxnSp>
          <p:nvCxnSpPr>
            <p:cNvPr id="28" name="Straight Arrow Connector 27"/>
            <p:cNvCxnSpPr/>
            <p:nvPr/>
          </p:nvCxnSpPr>
          <p:spPr>
            <a:xfrm>
              <a:off x="3025094" y="1242197"/>
              <a:ext cx="4497847" cy="962834"/>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29" name="TextBox 28"/>
            <p:cNvSpPr txBox="1"/>
            <p:nvPr/>
          </p:nvSpPr>
          <p:spPr>
            <a:xfrm rot="733632">
              <a:off x="2912739" y="1341467"/>
              <a:ext cx="4722556" cy="332786"/>
            </a:xfrm>
            <a:prstGeom prst="rect">
              <a:avLst/>
            </a:prstGeom>
            <a:noFill/>
          </p:spPr>
          <p:txBody>
            <a:bodyPr wrap="square" rtlCol="0">
              <a:spAutoFit/>
            </a:bodyPr>
            <a:lstStyle/>
            <a:p>
              <a:pPr algn="ctr" defTabSz="457189">
                <a:defRPr/>
              </a:pPr>
              <a:r>
                <a:rPr lang="en-US" sz="2000" kern="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Economic case improves through optimization.</a:t>
              </a:r>
            </a:p>
          </p:txBody>
        </p:sp>
        <p:sp>
          <p:nvSpPr>
            <p:cNvPr id="30" name="Rounded Rectangle 29"/>
            <p:cNvSpPr/>
            <p:nvPr/>
          </p:nvSpPr>
          <p:spPr>
            <a:xfrm>
              <a:off x="195214" y="673092"/>
              <a:ext cx="1702043" cy="3978136"/>
            </a:xfrm>
            <a:prstGeom prst="roundRect">
              <a:avLst/>
            </a:prstGeom>
            <a:noFill/>
            <a:ln w="38100" cap="flat" cmpd="sng" algn="ctr">
              <a:solidFill>
                <a:srgbClr val="4F81BD">
                  <a:lumMod val="75000"/>
                </a:srgbClr>
              </a:solidFill>
              <a:prstDash val="dash"/>
            </a:ln>
            <a:effectLst/>
          </p:spPr>
          <p:txBody>
            <a:bodyPr rtlCol="0" anchor="ctr"/>
            <a:lstStyle/>
            <a:p>
              <a:pPr algn="ctr" defTabSz="457189">
                <a:defRPr/>
              </a:pPr>
              <a:endParaRPr lang="ga-IE" kern="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1" name="TextBox 30"/>
          <p:cNvSpPr txBox="1"/>
          <p:nvPr/>
        </p:nvSpPr>
        <p:spPr>
          <a:xfrm>
            <a:off x="440606" y="6238315"/>
            <a:ext cx="2362591" cy="276999"/>
          </a:xfrm>
          <a:prstGeom prst="rect">
            <a:avLst/>
          </a:prstGeom>
          <a:noFill/>
        </p:spPr>
        <p:txBody>
          <a:bodyPr wrap="square" rtlCol="0">
            <a:spAutoFit/>
          </a:bodyPr>
          <a:lstStyle/>
          <a:p>
            <a:pPr algn="ctr"/>
            <a:r>
              <a:rPr lang="en-US" sz="1200"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Traditional TCO Comparisons</a:t>
            </a:r>
          </a:p>
        </p:txBody>
      </p:sp>
    </p:spTree>
    <p:custDataLst>
      <p:tags r:id="rId1"/>
    </p:custDataLst>
    <p:extLst>
      <p:ext uri="{BB962C8B-B14F-4D97-AF65-F5344CB8AC3E}">
        <p14:creationId xmlns:p14="http://schemas.microsoft.com/office/powerpoint/2010/main" val="3934690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The Four Pillars of Cost Optimization                                                     </a:t>
            </a:r>
          </a:p>
        </p:txBody>
      </p:sp>
      <p:grpSp>
        <p:nvGrpSpPr>
          <p:cNvPr id="32" name="Group 31"/>
          <p:cNvGrpSpPr/>
          <p:nvPr/>
        </p:nvGrpSpPr>
        <p:grpSpPr>
          <a:xfrm>
            <a:off x="1617126" y="2070100"/>
            <a:ext cx="1600200" cy="4089400"/>
            <a:chOff x="1253121" y="1752600"/>
            <a:chExt cx="1600200" cy="4089400"/>
          </a:xfrm>
        </p:grpSpPr>
        <p:pic>
          <p:nvPicPr>
            <p:cNvPr id="33"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53121"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2635" y="3930564"/>
              <a:ext cx="1261172" cy="1261172"/>
            </a:xfrm>
            <a:prstGeom prst="rect">
              <a:avLst/>
            </a:prstGeom>
          </p:spPr>
        </p:pic>
        <p:sp>
          <p:nvSpPr>
            <p:cNvPr id="35" name="TextBox 34"/>
            <p:cNvSpPr txBox="1"/>
            <p:nvPr/>
          </p:nvSpPr>
          <p:spPr>
            <a:xfrm>
              <a:off x="1422635" y="2690344"/>
              <a:ext cx="1261172" cy="646331"/>
            </a:xfrm>
            <a:prstGeom prst="rect">
              <a:avLst/>
            </a:prstGeom>
            <a:noFill/>
          </p:spPr>
          <p:txBody>
            <a:bodyPr wrap="square" rtlCol="0" anchor="b">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Right-sizing</a:t>
              </a:r>
            </a:p>
          </p:txBody>
        </p:sp>
      </p:grpSp>
      <p:grpSp>
        <p:nvGrpSpPr>
          <p:cNvPr id="36" name="Group 35"/>
          <p:cNvGrpSpPr/>
          <p:nvPr/>
        </p:nvGrpSpPr>
        <p:grpSpPr>
          <a:xfrm>
            <a:off x="3996332" y="2070100"/>
            <a:ext cx="1600200" cy="4089400"/>
            <a:chOff x="3632327" y="1752600"/>
            <a:chExt cx="1600200" cy="4089400"/>
          </a:xfrm>
        </p:grpSpPr>
        <p:pic>
          <p:nvPicPr>
            <p:cNvPr id="37"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632327"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0000" y="3948953"/>
              <a:ext cx="1244854" cy="1244854"/>
            </a:xfrm>
            <a:prstGeom prst="rect">
              <a:avLst/>
            </a:prstGeom>
          </p:spPr>
        </p:pic>
        <p:sp>
          <p:nvSpPr>
            <p:cNvPr id="39" name="TextBox 38"/>
            <p:cNvSpPr txBox="1"/>
            <p:nvPr/>
          </p:nvSpPr>
          <p:spPr>
            <a:xfrm>
              <a:off x="3810000" y="2690343"/>
              <a:ext cx="1244854" cy="646331"/>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latin typeface="Amazon Ember" panose="020B0603020204020204" pitchFamily="34" charset="0"/>
                  <a:ea typeface="Amazon Ember" panose="020B0603020204020204" pitchFamily="34" charset="0"/>
                  <a:cs typeface="Amazon Ember" panose="020B0603020204020204" pitchFamily="34" charset="0"/>
                </a:rPr>
                <a:t>Reserved Instances</a:t>
              </a:r>
            </a:p>
          </p:txBody>
        </p:sp>
      </p:grpSp>
      <p:grpSp>
        <p:nvGrpSpPr>
          <p:cNvPr id="40" name="Group 39"/>
          <p:cNvGrpSpPr/>
          <p:nvPr/>
        </p:nvGrpSpPr>
        <p:grpSpPr>
          <a:xfrm>
            <a:off x="6477000" y="2070100"/>
            <a:ext cx="1600200" cy="4089400"/>
            <a:chOff x="6112995" y="1752600"/>
            <a:chExt cx="1600200" cy="4089400"/>
          </a:xfrm>
        </p:grpSpPr>
        <p:pic>
          <p:nvPicPr>
            <p:cNvPr id="41"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12995"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5902" y="4118768"/>
              <a:ext cx="1063620" cy="1063620"/>
            </a:xfrm>
            <a:prstGeom prst="rect">
              <a:avLst/>
            </a:prstGeom>
          </p:spPr>
        </p:pic>
        <p:sp>
          <p:nvSpPr>
            <p:cNvPr id="43" name="TextBox 42"/>
            <p:cNvSpPr txBox="1"/>
            <p:nvPr/>
          </p:nvSpPr>
          <p:spPr>
            <a:xfrm>
              <a:off x="6271625" y="2690343"/>
              <a:ext cx="1272175" cy="646331"/>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latin typeface="Amazon Ember" panose="020B0603020204020204" pitchFamily="34" charset="0"/>
                  <a:ea typeface="Amazon Ember" panose="020B0603020204020204" pitchFamily="34" charset="0"/>
                  <a:cs typeface="Amazon Ember" panose="020B0603020204020204" pitchFamily="34" charset="0"/>
                </a:rPr>
                <a:t>Increase Elasticity</a:t>
              </a:r>
            </a:p>
          </p:txBody>
        </p:sp>
      </p:grpSp>
      <p:grpSp>
        <p:nvGrpSpPr>
          <p:cNvPr id="44" name="Group 43"/>
          <p:cNvGrpSpPr/>
          <p:nvPr/>
        </p:nvGrpSpPr>
        <p:grpSpPr>
          <a:xfrm>
            <a:off x="8948084" y="2070100"/>
            <a:ext cx="1600200" cy="4089400"/>
            <a:chOff x="8948084" y="1752600"/>
            <a:chExt cx="1600200" cy="4089400"/>
          </a:xfrm>
        </p:grpSpPr>
        <p:pic>
          <p:nvPicPr>
            <p:cNvPr id="45"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48084"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9117479" y="2690343"/>
              <a:ext cx="1245721"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latin typeface="Amazon Ember" panose="020B0603020204020204" pitchFamily="34" charset="0"/>
                  <a:ea typeface="Amazon Ember" panose="020B0603020204020204" pitchFamily="34" charset="0"/>
                  <a:cs typeface="Amazon Ember" panose="020B0603020204020204" pitchFamily="34" charset="0"/>
                </a:rPr>
                <a:t>Monitor and Improve</a:t>
              </a:r>
            </a:p>
          </p:txBody>
        </p:sp>
        <p:pic>
          <p:nvPicPr>
            <p:cNvPr id="47" name="Picture 2" descr="https://d0.awsstatic.com/Digital%20Marketing/House/ctabox/ha_ctabox_cost-optimization-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0929" y="4118768"/>
              <a:ext cx="1202272" cy="107950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a:xfrm>
            <a:off x="1447800" y="6159500"/>
            <a:ext cx="9215718" cy="262965"/>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1447800" y="1944594"/>
            <a:ext cx="9215718" cy="102086"/>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1295400" y="1350705"/>
            <a:ext cx="9525000" cy="561998"/>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Cost Optimization</a:t>
            </a:r>
          </a:p>
        </p:txBody>
      </p:sp>
    </p:spTree>
    <p:custDataLst>
      <p:tags r:id="rId1"/>
    </p:custDataLst>
    <p:extLst>
      <p:ext uri="{BB962C8B-B14F-4D97-AF65-F5344CB8AC3E}">
        <p14:creationId xmlns:p14="http://schemas.microsoft.com/office/powerpoint/2010/main" val="2842764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Driver 1: Right-Sizing                                                     </a:t>
            </a:r>
          </a:p>
        </p:txBody>
      </p:sp>
      <p:sp>
        <p:nvSpPr>
          <p:cNvPr id="22" name="TextBox 21"/>
          <p:cNvSpPr txBox="1"/>
          <p:nvPr/>
        </p:nvSpPr>
        <p:spPr>
          <a:xfrm>
            <a:off x="477396" y="2346247"/>
            <a:ext cx="2613215" cy="1446550"/>
          </a:xfrm>
          <a:prstGeom prst="rect">
            <a:avLst/>
          </a:prstGeom>
          <a:noFill/>
        </p:spPr>
        <p:txBody>
          <a:bodyPr wrap="none" rtlCol="0">
            <a:spAutoFit/>
          </a:bodyPr>
          <a:lstStyle/>
          <a:p>
            <a:pPr algn="r"/>
            <a:r>
              <a:rPr lang="en-US" sz="220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Right-Sizing</a:t>
            </a:r>
          </a:p>
          <a:p>
            <a:pPr algn="r"/>
            <a:r>
              <a:rPr lang="en-US" sz="2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algn="r"/>
            <a:r>
              <a:rPr lang="en-US" sz="2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Increase Elasticity</a:t>
            </a:r>
          </a:p>
          <a:p>
            <a:pPr algn="r"/>
            <a:r>
              <a:rPr lang="en-US" sz="2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Monitor &amp; Improve</a:t>
            </a:r>
            <a:endParaRPr lang="en-US" sz="2200" dirty="0">
              <a:solidFill>
                <a:srgbClr val="E97D1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3" name="Straight Connector 22"/>
          <p:cNvCxnSpPr/>
          <p:nvPr/>
        </p:nvCxnSpPr>
        <p:spPr>
          <a:xfrm>
            <a:off x="3148783"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2942071" y="2192748"/>
            <a:ext cx="596638" cy="646331"/>
            <a:chOff x="2997997" y="2209302"/>
            <a:chExt cx="596638" cy="646331"/>
          </a:xfrm>
        </p:grpSpPr>
        <p:sp>
          <p:nvSpPr>
            <p:cNvPr id="25" name="TextBox 24"/>
            <p:cNvSpPr txBox="1"/>
            <p:nvPr/>
          </p:nvSpPr>
          <p:spPr>
            <a:xfrm>
              <a:off x="2997997" y="2209302"/>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6" name="TextBox 25"/>
            <p:cNvSpPr txBox="1"/>
            <p:nvPr/>
          </p:nvSpPr>
          <p:spPr>
            <a:xfrm>
              <a:off x="3016763" y="2268130"/>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9095" y="3810128"/>
            <a:ext cx="1261172" cy="1261172"/>
          </a:xfrm>
          <a:prstGeom prst="rect">
            <a:avLst/>
          </a:prstGeom>
        </p:spPr>
      </p:pic>
      <p:sp>
        <p:nvSpPr>
          <p:cNvPr id="29" name="TextBox 28"/>
          <p:cNvSpPr txBox="1"/>
          <p:nvPr/>
        </p:nvSpPr>
        <p:spPr>
          <a:xfrm>
            <a:off x="4267200" y="1866800"/>
            <a:ext cx="6980729" cy="3711785"/>
          </a:xfrm>
          <a:prstGeom prst="rect">
            <a:avLst/>
          </a:prstGeom>
          <a:noFill/>
        </p:spPr>
        <p:txBody>
          <a:bodyPr wrap="square" rtlCol="0">
            <a:spAutoFit/>
          </a:bodyPr>
          <a:lstStyle/>
          <a:p>
            <a:pPr marL="460375" indent="-460375" defTabSz="342900">
              <a:lnSpc>
                <a:spcPct val="20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Select the appropriate instance types </a:t>
            </a:r>
          </a:p>
          <a:p>
            <a:pPr marL="460375" indent="-460375" defTabSz="342900">
              <a:lnSpc>
                <a:spcPct val="20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Downsize instances</a:t>
            </a:r>
          </a:p>
          <a:p>
            <a:pPr marL="460375" indent="-460375" defTabSz="342900">
              <a:lnSpc>
                <a:spcPct val="20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Leverage Amazon CloudWatch metrics</a:t>
            </a:r>
          </a:p>
          <a:p>
            <a:pPr marL="460375" indent="-460375" defTabSz="342900">
              <a:lnSpc>
                <a:spcPct val="200000"/>
              </a:lnSpc>
              <a:spcBef>
                <a:spcPct val="20000"/>
              </a:spcBef>
              <a:buBlip>
                <a:blip r:embed="rId5"/>
              </a:buBlip>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marL="460375" indent="-460375" defTabSz="342900">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Right size, then reserve </a:t>
            </a:r>
            <a:endParaRPr lang="en-US" sz="2200" dirty="0"/>
          </a:p>
        </p:txBody>
      </p:sp>
      <p:sp>
        <p:nvSpPr>
          <p:cNvPr id="11" name="TextBox 10">
            <a:extLst>
              <a:ext uri="{FF2B5EF4-FFF2-40B4-BE49-F238E27FC236}">
                <a16:creationId xmlns:a16="http://schemas.microsoft.com/office/drawing/2014/main" id="{D17AFE00-A142-B44E-91D2-60DA944EF37E}"/>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12" name="TextBox 11">
            <a:extLst>
              <a:ext uri="{FF2B5EF4-FFF2-40B4-BE49-F238E27FC236}">
                <a16:creationId xmlns:a16="http://schemas.microsoft.com/office/drawing/2014/main" id="{45D10FF2-AC03-F344-AB7A-BAA814F201F0}"/>
              </a:ext>
            </a:extLst>
          </p:cNvPr>
          <p:cNvSpPr txBox="1"/>
          <p:nvPr/>
        </p:nvSpPr>
        <p:spPr>
          <a:xfrm>
            <a:off x="4267200" y="4500919"/>
            <a:ext cx="2204547" cy="461665"/>
          </a:xfrm>
          <a:prstGeom prst="rect">
            <a:avLst/>
          </a:prstGeom>
          <a:noFill/>
          <a:ln>
            <a:noFill/>
          </a:ln>
          <a:effectLst/>
        </p:spPr>
        <p:txBody>
          <a:bodyPr wrap="square" rtlCol="0">
            <a:spAutoFit/>
          </a:bodyPr>
          <a:lstStyle/>
          <a:p>
            <a:pPr algn="ct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Tree>
    <p:custDataLst>
      <p:tags r:id="rId1"/>
    </p:custDataLst>
    <p:extLst>
      <p:ext uri="{BB962C8B-B14F-4D97-AF65-F5344CB8AC3E}">
        <p14:creationId xmlns:p14="http://schemas.microsoft.com/office/powerpoint/2010/main" val="198754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859801" cy="989044"/>
          </a:xfrm>
        </p:spPr>
        <p:txBody>
          <a:bodyPr>
            <a:noAutofit/>
          </a:bodyPr>
          <a:lstStyle/>
          <a:p>
            <a:r>
              <a:rPr lang="en-US" sz="3400" dirty="0"/>
              <a:t>Optimize and Combine Amazon EC2 Purchase Types                                                   </a:t>
            </a:r>
          </a:p>
        </p:txBody>
      </p:sp>
      <p:sp>
        <p:nvSpPr>
          <p:cNvPr id="35" name="TextBox 34"/>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36" name="Straight Connector 35"/>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37" name="Group 36"/>
          <p:cNvGrpSpPr/>
          <p:nvPr/>
        </p:nvGrpSpPr>
        <p:grpSpPr>
          <a:xfrm>
            <a:off x="2409249" y="2192748"/>
            <a:ext cx="596638" cy="646331"/>
            <a:chOff x="2997997" y="2209302"/>
            <a:chExt cx="596638" cy="646331"/>
          </a:xfrm>
        </p:grpSpPr>
        <p:sp>
          <p:nvSpPr>
            <p:cNvPr id="38" name="TextBox 37"/>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39" name="TextBox 38"/>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grpSp>
        <p:nvGrpSpPr>
          <p:cNvPr id="42" name="Group 41"/>
          <p:cNvGrpSpPr/>
          <p:nvPr/>
        </p:nvGrpSpPr>
        <p:grpSpPr>
          <a:xfrm>
            <a:off x="3353725" y="2168235"/>
            <a:ext cx="8382628" cy="1412521"/>
            <a:chOff x="3339711" y="2232223"/>
            <a:chExt cx="7124700" cy="1200553"/>
          </a:xfrm>
        </p:grpSpPr>
        <p:sp>
          <p:nvSpPr>
            <p:cNvPr id="43" name="TextBox 14"/>
            <p:cNvSpPr txBox="1">
              <a:spLocks noChangeArrowheads="1"/>
            </p:cNvSpPr>
            <p:nvPr/>
          </p:nvSpPr>
          <p:spPr bwMode="auto">
            <a:xfrm>
              <a:off x="3398094" y="2232223"/>
              <a:ext cx="1410409" cy="34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44" name="TextBox 15"/>
            <p:cNvSpPr txBox="1">
              <a:spLocks noChangeArrowheads="1"/>
            </p:cNvSpPr>
            <p:nvPr/>
          </p:nvSpPr>
          <p:spPr bwMode="auto">
            <a:xfrm>
              <a:off x="5470782" y="2232223"/>
              <a:ext cx="1086146" cy="34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45" name="TextBox 16"/>
            <p:cNvSpPr txBox="1">
              <a:spLocks noChangeArrowheads="1"/>
            </p:cNvSpPr>
            <p:nvPr/>
          </p:nvSpPr>
          <p:spPr bwMode="auto">
            <a:xfrm>
              <a:off x="7588455" y="2232223"/>
              <a:ext cx="633813" cy="34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46" name="TextBox 17"/>
            <p:cNvSpPr txBox="1">
              <a:spLocks noChangeArrowheads="1"/>
            </p:cNvSpPr>
            <p:nvPr/>
          </p:nvSpPr>
          <p:spPr bwMode="auto">
            <a:xfrm>
              <a:off x="9091579" y="2232223"/>
              <a:ext cx="1188330" cy="34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pic>
          <p:nvPicPr>
            <p:cNvPr id="47" name="Picture 2"/>
            <p:cNvPicPr>
              <a:picLocks noChangeAspect="1" noChangeArrowheads="1"/>
            </p:cNvPicPr>
            <p:nvPr/>
          </p:nvPicPr>
          <p:blipFill>
            <a:blip r:embed="rId5">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8">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 name="TextBox 19">
            <a:extLst>
              <a:ext uri="{FF2B5EF4-FFF2-40B4-BE49-F238E27FC236}">
                <a16:creationId xmlns:a16="http://schemas.microsoft.com/office/drawing/2014/main" id="{A60ABCB0-DAEA-8A4E-AB2D-A8CA4FDAB299}"/>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Tree>
    <p:custDataLst>
      <p:tags r:id="rId1"/>
    </p:custDataLst>
    <p:extLst>
      <p:ext uri="{BB962C8B-B14F-4D97-AF65-F5344CB8AC3E}">
        <p14:creationId xmlns:p14="http://schemas.microsoft.com/office/powerpoint/2010/main" val="4119640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374519" cy="989044"/>
          </a:xfrm>
        </p:spPr>
        <p:txBody>
          <a:bodyPr>
            <a:noAutofit/>
          </a:bodyPr>
          <a:lstStyle/>
          <a:p>
            <a:r>
              <a:rPr lang="en-US" sz="3400" dirty="0"/>
              <a:t>Optimize and Combine Amazon EC2 Purchase Types                                                   </a:t>
            </a:r>
          </a:p>
        </p:txBody>
      </p:sp>
      <p:grpSp>
        <p:nvGrpSpPr>
          <p:cNvPr id="42" name="Group 41"/>
          <p:cNvGrpSpPr/>
          <p:nvPr/>
        </p:nvGrpSpPr>
        <p:grpSpPr>
          <a:xfrm>
            <a:off x="3353725" y="2508646"/>
            <a:ext cx="8382628" cy="1072110"/>
            <a:chOff x="3339711" y="2521551"/>
            <a:chExt cx="7124700" cy="911225"/>
          </a:xfrm>
        </p:grpSpPr>
        <p:pic>
          <p:nvPicPr>
            <p:cNvPr id="47" name="Picture 2"/>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3" name="TextBox 22">
            <a:extLst>
              <a:ext uri="{FF2B5EF4-FFF2-40B4-BE49-F238E27FC236}">
                <a16:creationId xmlns:a16="http://schemas.microsoft.com/office/drawing/2014/main" id="{2310EC69-66EF-F94D-9D1A-A8032EB974AA}"/>
              </a:ext>
            </a:extLst>
          </p:cNvPr>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24" name="Straight Connector 23">
            <a:extLst>
              <a:ext uri="{FF2B5EF4-FFF2-40B4-BE49-F238E27FC236}">
                <a16:creationId xmlns:a16="http://schemas.microsoft.com/office/drawing/2014/main" id="{2EC912FD-4F03-9A48-8A4E-F820E25EF729}"/>
              </a:ext>
            </a:extLst>
          </p:cNvPr>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25" name="Group 24">
            <a:extLst>
              <a:ext uri="{FF2B5EF4-FFF2-40B4-BE49-F238E27FC236}">
                <a16:creationId xmlns:a16="http://schemas.microsoft.com/office/drawing/2014/main" id="{2A806DFA-5F08-FB4E-AAFE-3D24245CADB0}"/>
              </a:ext>
            </a:extLst>
          </p:cNvPr>
          <p:cNvGrpSpPr/>
          <p:nvPr/>
        </p:nvGrpSpPr>
        <p:grpSpPr>
          <a:xfrm>
            <a:off x="2409249" y="2192748"/>
            <a:ext cx="596638" cy="646331"/>
            <a:chOff x="2997997" y="2209302"/>
            <a:chExt cx="596638" cy="646331"/>
          </a:xfrm>
        </p:grpSpPr>
        <p:sp>
          <p:nvSpPr>
            <p:cNvPr id="26" name="TextBox 25">
              <a:extLst>
                <a:ext uri="{FF2B5EF4-FFF2-40B4-BE49-F238E27FC236}">
                  <a16:creationId xmlns:a16="http://schemas.microsoft.com/office/drawing/2014/main" id="{2FD3BB55-E9B2-EC4E-B163-11170BD0EBDB}"/>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27" name="TextBox 26">
              <a:extLst>
                <a:ext uri="{FF2B5EF4-FFF2-40B4-BE49-F238E27FC236}">
                  <a16:creationId xmlns:a16="http://schemas.microsoft.com/office/drawing/2014/main" id="{1E62F8D7-930B-7E40-82D5-03702AA98F8F}"/>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28" name="Picture 27">
            <a:extLst>
              <a:ext uri="{FF2B5EF4-FFF2-40B4-BE49-F238E27FC236}">
                <a16:creationId xmlns:a16="http://schemas.microsoft.com/office/drawing/2014/main" id="{646DEB91-C6D7-7844-84F1-FC2E576939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sp>
        <p:nvSpPr>
          <p:cNvPr id="30" name="TextBox 28">
            <a:extLst>
              <a:ext uri="{FF2B5EF4-FFF2-40B4-BE49-F238E27FC236}">
                <a16:creationId xmlns:a16="http://schemas.microsoft.com/office/drawing/2014/main" id="{AC4EB877-EDD0-094B-B8FB-6D04A31302FB}"/>
              </a:ext>
            </a:extLst>
          </p:cNvPr>
          <p:cNvSpPr txBox="1">
            <a:spLocks noChangeArrowheads="1"/>
          </p:cNvSpPr>
          <p:nvPr/>
        </p:nvSpPr>
        <p:spPr bwMode="auto">
          <a:xfrm>
            <a:off x="3202884" y="3512031"/>
            <a:ext cx="18133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32" name="Rounded Rectangle 31">
            <a:extLst>
              <a:ext uri="{FF2B5EF4-FFF2-40B4-BE49-F238E27FC236}">
                <a16:creationId xmlns:a16="http://schemas.microsoft.com/office/drawing/2014/main" id="{BDF1D280-2A6E-994A-98AA-803C2AF098BC}"/>
              </a:ext>
            </a:extLst>
          </p:cNvPr>
          <p:cNvSpPr/>
          <p:nvPr/>
        </p:nvSpPr>
        <p:spPr bwMode="auto">
          <a:xfrm>
            <a:off x="3206239" y="4132739"/>
            <a:ext cx="2185312"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by the hour.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No long-term commitments</a:t>
            </a:r>
          </a:p>
        </p:txBody>
      </p:sp>
      <p:sp>
        <p:nvSpPr>
          <p:cNvPr id="33" name="TextBox 32">
            <a:extLst>
              <a:ext uri="{FF2B5EF4-FFF2-40B4-BE49-F238E27FC236}">
                <a16:creationId xmlns:a16="http://schemas.microsoft.com/office/drawing/2014/main" id="{C2468CF1-465A-214E-9475-D558B1244BDA}"/>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21" name="TextBox 14"/>
          <p:cNvSpPr txBox="1">
            <a:spLocks noChangeArrowheads="1"/>
          </p:cNvSpPr>
          <p:nvPr/>
        </p:nvSpPr>
        <p:spPr bwMode="auto">
          <a:xfrm>
            <a:off x="3422416" y="2168235"/>
            <a:ext cx="1659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22" name="TextBox 15"/>
          <p:cNvSpPr txBox="1">
            <a:spLocks noChangeArrowheads="1"/>
          </p:cNvSpPr>
          <p:nvPr/>
        </p:nvSpPr>
        <p:spPr bwMode="auto">
          <a:xfrm>
            <a:off x="5861055" y="2168235"/>
            <a:ext cx="127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29" name="TextBox 16"/>
          <p:cNvSpPr txBox="1">
            <a:spLocks noChangeArrowheads="1"/>
          </p:cNvSpPr>
          <p:nvPr/>
        </p:nvSpPr>
        <p:spPr bwMode="auto">
          <a:xfrm>
            <a:off x="8352622" y="2168235"/>
            <a:ext cx="7457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31" name="TextBox 17"/>
          <p:cNvSpPr txBox="1">
            <a:spLocks noChangeArrowheads="1"/>
          </p:cNvSpPr>
          <p:nvPr/>
        </p:nvSpPr>
        <p:spPr bwMode="auto">
          <a:xfrm>
            <a:off x="10121136" y="216823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spTree>
    <p:custDataLst>
      <p:tags r:id="rId1"/>
    </p:custDataLst>
    <p:extLst>
      <p:ext uri="{BB962C8B-B14F-4D97-AF65-F5344CB8AC3E}">
        <p14:creationId xmlns:p14="http://schemas.microsoft.com/office/powerpoint/2010/main" val="645047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1: </a:t>
            </a:r>
            <a:br>
              <a:rPr lang="en-US" sz="4800" dirty="0"/>
            </a:br>
            <a:r>
              <a:rPr lang="en-US" sz="4800" dirty="0"/>
              <a:t>Compute Services Overview</a:t>
            </a:r>
          </a:p>
        </p:txBody>
      </p:sp>
    </p:spTree>
    <p:custDataLst>
      <p:tags r:id="rId1"/>
    </p:custDataLst>
    <p:extLst>
      <p:ext uri="{BB962C8B-B14F-4D97-AF65-F5344CB8AC3E}">
        <p14:creationId xmlns:p14="http://schemas.microsoft.com/office/powerpoint/2010/main" val="1390957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40" y="158621"/>
            <a:ext cx="8864610" cy="989044"/>
          </a:xfrm>
        </p:spPr>
        <p:txBody>
          <a:bodyPr>
            <a:noAutofit/>
          </a:bodyPr>
          <a:lstStyle/>
          <a:p>
            <a:r>
              <a:rPr lang="en-US" sz="3400" dirty="0"/>
              <a:t>Optimize and Combine Amazon EC2 Purchase Types                                                   </a:t>
            </a:r>
          </a:p>
        </p:txBody>
      </p:sp>
      <p:grpSp>
        <p:nvGrpSpPr>
          <p:cNvPr id="42" name="Group 41"/>
          <p:cNvGrpSpPr/>
          <p:nvPr/>
        </p:nvGrpSpPr>
        <p:grpSpPr>
          <a:xfrm>
            <a:off x="3353725" y="2508646"/>
            <a:ext cx="8382628" cy="1072110"/>
            <a:chOff x="3339711" y="2521551"/>
            <a:chExt cx="7124700" cy="911225"/>
          </a:xfrm>
        </p:grpSpPr>
        <p:pic>
          <p:nvPicPr>
            <p:cNvPr id="47" name="Picture 2"/>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2" name="TextBox 28"/>
          <p:cNvSpPr txBox="1">
            <a:spLocks noChangeArrowheads="1"/>
          </p:cNvSpPr>
          <p:nvPr/>
        </p:nvSpPr>
        <p:spPr bwMode="auto">
          <a:xfrm>
            <a:off x="3202884" y="3512031"/>
            <a:ext cx="18133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21" name="Rounded Rectangle 20"/>
          <p:cNvSpPr/>
          <p:nvPr/>
        </p:nvSpPr>
        <p:spPr bwMode="auto">
          <a:xfrm>
            <a:off x="3206239" y="4132739"/>
            <a:ext cx="2185312"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by the hour.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No long-term commitments</a:t>
            </a:r>
          </a:p>
        </p:txBody>
      </p:sp>
      <p:sp>
        <p:nvSpPr>
          <p:cNvPr id="22" name="Rounded Rectangle 21"/>
          <p:cNvSpPr/>
          <p:nvPr/>
        </p:nvSpPr>
        <p:spPr bwMode="auto">
          <a:xfrm>
            <a:off x="5539036" y="4132738"/>
            <a:ext cx="1852845"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upfront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50-75% lower hourly rate</a:t>
            </a:r>
          </a:p>
        </p:txBody>
      </p:sp>
      <p:sp>
        <p:nvSpPr>
          <p:cNvPr id="25" name="TextBox 29"/>
          <p:cNvSpPr txBox="1">
            <a:spLocks noChangeArrowheads="1"/>
          </p:cNvSpPr>
          <p:nvPr/>
        </p:nvSpPr>
        <p:spPr bwMode="auto">
          <a:xfrm>
            <a:off x="5254318" y="3512031"/>
            <a:ext cx="2491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23" name="TextBox 22">
            <a:extLst>
              <a:ext uri="{FF2B5EF4-FFF2-40B4-BE49-F238E27FC236}">
                <a16:creationId xmlns:a16="http://schemas.microsoft.com/office/drawing/2014/main" id="{4A5022A6-8DFB-0D4B-BA62-A7AD8985B396}"/>
              </a:ext>
            </a:extLst>
          </p:cNvPr>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24" name="Straight Connector 23">
            <a:extLst>
              <a:ext uri="{FF2B5EF4-FFF2-40B4-BE49-F238E27FC236}">
                <a16:creationId xmlns:a16="http://schemas.microsoft.com/office/drawing/2014/main" id="{4D5E8082-D6E5-A746-9489-BD565995CA12}"/>
              </a:ext>
            </a:extLst>
          </p:cNvPr>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26" name="Group 25">
            <a:extLst>
              <a:ext uri="{FF2B5EF4-FFF2-40B4-BE49-F238E27FC236}">
                <a16:creationId xmlns:a16="http://schemas.microsoft.com/office/drawing/2014/main" id="{488AD944-F1F6-5845-BB8C-380101E49E21}"/>
              </a:ext>
            </a:extLst>
          </p:cNvPr>
          <p:cNvGrpSpPr/>
          <p:nvPr/>
        </p:nvGrpSpPr>
        <p:grpSpPr>
          <a:xfrm>
            <a:off x="2409249" y="2192748"/>
            <a:ext cx="596638" cy="646331"/>
            <a:chOff x="2997997" y="2209302"/>
            <a:chExt cx="596638" cy="646331"/>
          </a:xfrm>
        </p:grpSpPr>
        <p:sp>
          <p:nvSpPr>
            <p:cNvPr id="27" name="TextBox 26">
              <a:extLst>
                <a:ext uri="{FF2B5EF4-FFF2-40B4-BE49-F238E27FC236}">
                  <a16:creationId xmlns:a16="http://schemas.microsoft.com/office/drawing/2014/main" id="{78904C9F-F83B-8540-92FA-10619D528CBA}"/>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28" name="TextBox 27">
              <a:extLst>
                <a:ext uri="{FF2B5EF4-FFF2-40B4-BE49-F238E27FC236}">
                  <a16:creationId xmlns:a16="http://schemas.microsoft.com/office/drawing/2014/main" id="{82BE26B6-71A9-4F4C-8C94-107512164B58}"/>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29" name="Picture 28">
            <a:extLst>
              <a:ext uri="{FF2B5EF4-FFF2-40B4-BE49-F238E27FC236}">
                <a16:creationId xmlns:a16="http://schemas.microsoft.com/office/drawing/2014/main" id="{CBA352EE-A277-6547-9F85-EE1355B131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sp>
        <p:nvSpPr>
          <p:cNvPr id="31" name="TextBox 30">
            <a:extLst>
              <a:ext uri="{FF2B5EF4-FFF2-40B4-BE49-F238E27FC236}">
                <a16:creationId xmlns:a16="http://schemas.microsoft.com/office/drawing/2014/main" id="{854CE414-018D-EF4E-879A-3A695659D4BB}"/>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30" name="TextBox 14"/>
          <p:cNvSpPr txBox="1">
            <a:spLocks noChangeArrowheads="1"/>
          </p:cNvSpPr>
          <p:nvPr/>
        </p:nvSpPr>
        <p:spPr bwMode="auto">
          <a:xfrm>
            <a:off x="3422416" y="2168235"/>
            <a:ext cx="1659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32" name="TextBox 15"/>
          <p:cNvSpPr txBox="1">
            <a:spLocks noChangeArrowheads="1"/>
          </p:cNvSpPr>
          <p:nvPr/>
        </p:nvSpPr>
        <p:spPr bwMode="auto">
          <a:xfrm>
            <a:off x="5861055" y="2168235"/>
            <a:ext cx="127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33" name="TextBox 16"/>
          <p:cNvSpPr txBox="1">
            <a:spLocks noChangeArrowheads="1"/>
          </p:cNvSpPr>
          <p:nvPr/>
        </p:nvSpPr>
        <p:spPr bwMode="auto">
          <a:xfrm>
            <a:off x="8352622" y="2168235"/>
            <a:ext cx="7457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34" name="TextBox 17"/>
          <p:cNvSpPr txBox="1">
            <a:spLocks noChangeArrowheads="1"/>
          </p:cNvSpPr>
          <p:nvPr/>
        </p:nvSpPr>
        <p:spPr bwMode="auto">
          <a:xfrm>
            <a:off x="10121136" y="216823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spTree>
    <p:custDataLst>
      <p:tags r:id="rId1"/>
    </p:custDataLst>
    <p:extLst>
      <p:ext uri="{BB962C8B-B14F-4D97-AF65-F5344CB8AC3E}">
        <p14:creationId xmlns:p14="http://schemas.microsoft.com/office/powerpoint/2010/main" val="4074770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09275" cy="989044"/>
          </a:xfrm>
        </p:spPr>
        <p:txBody>
          <a:bodyPr>
            <a:noAutofit/>
          </a:bodyPr>
          <a:lstStyle/>
          <a:p>
            <a:r>
              <a:rPr lang="en-US" sz="3400" dirty="0"/>
              <a:t>Optimize and Combine Amazon EC2 Purchase Types                                                   </a:t>
            </a:r>
          </a:p>
        </p:txBody>
      </p:sp>
      <p:grpSp>
        <p:nvGrpSpPr>
          <p:cNvPr id="42" name="Group 41"/>
          <p:cNvGrpSpPr/>
          <p:nvPr/>
        </p:nvGrpSpPr>
        <p:grpSpPr>
          <a:xfrm>
            <a:off x="3353725" y="2508646"/>
            <a:ext cx="8382628" cy="1072110"/>
            <a:chOff x="3339711" y="2521551"/>
            <a:chExt cx="7124700" cy="911225"/>
          </a:xfrm>
        </p:grpSpPr>
        <p:pic>
          <p:nvPicPr>
            <p:cNvPr id="47" name="Picture 2"/>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2" name="TextBox 28"/>
          <p:cNvSpPr txBox="1">
            <a:spLocks noChangeArrowheads="1"/>
          </p:cNvSpPr>
          <p:nvPr/>
        </p:nvSpPr>
        <p:spPr bwMode="auto">
          <a:xfrm>
            <a:off x="3218914" y="3512031"/>
            <a:ext cx="1781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22" name="Rounded Rectangle 21"/>
          <p:cNvSpPr/>
          <p:nvPr/>
        </p:nvSpPr>
        <p:spPr bwMode="auto">
          <a:xfrm>
            <a:off x="5539036" y="4132738"/>
            <a:ext cx="1852845"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upfront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50-75% lower hourly rate</a:t>
            </a:r>
          </a:p>
        </p:txBody>
      </p:sp>
      <p:sp>
        <p:nvSpPr>
          <p:cNvPr id="23" name="Rounded Rectangle 22"/>
          <p:cNvSpPr/>
          <p:nvPr/>
        </p:nvSpPr>
        <p:spPr bwMode="auto">
          <a:xfrm>
            <a:off x="7713458" y="4132739"/>
            <a:ext cx="2040141" cy="1658460"/>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Bid for unused Amazon EC2 capacity</a:t>
            </a:r>
          </a:p>
        </p:txBody>
      </p:sp>
      <p:sp>
        <p:nvSpPr>
          <p:cNvPr id="24" name="TextBox 29"/>
          <p:cNvSpPr txBox="1">
            <a:spLocks noChangeArrowheads="1"/>
          </p:cNvSpPr>
          <p:nvPr/>
        </p:nvSpPr>
        <p:spPr bwMode="auto">
          <a:xfrm>
            <a:off x="5270349" y="3512031"/>
            <a:ext cx="24593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25" name="TextBox 30"/>
          <p:cNvSpPr txBox="1">
            <a:spLocks noChangeArrowheads="1"/>
          </p:cNvSpPr>
          <p:nvPr/>
        </p:nvSpPr>
        <p:spPr bwMode="auto">
          <a:xfrm>
            <a:off x="8026315" y="3515040"/>
            <a:ext cx="21155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26" name="TextBox 25">
            <a:extLst>
              <a:ext uri="{FF2B5EF4-FFF2-40B4-BE49-F238E27FC236}">
                <a16:creationId xmlns:a16="http://schemas.microsoft.com/office/drawing/2014/main" id="{AD3CB97F-FAE3-9F4B-A29B-4D11A417EF68}"/>
              </a:ext>
            </a:extLst>
          </p:cNvPr>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27" name="Straight Connector 26">
            <a:extLst>
              <a:ext uri="{FF2B5EF4-FFF2-40B4-BE49-F238E27FC236}">
                <a16:creationId xmlns:a16="http://schemas.microsoft.com/office/drawing/2014/main" id="{1BF535C0-B893-FE40-97C0-D3B9985469D6}"/>
              </a:ext>
            </a:extLst>
          </p:cNvPr>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28" name="Group 27">
            <a:extLst>
              <a:ext uri="{FF2B5EF4-FFF2-40B4-BE49-F238E27FC236}">
                <a16:creationId xmlns:a16="http://schemas.microsoft.com/office/drawing/2014/main" id="{32AAF632-847E-524A-B654-6F34359C5217}"/>
              </a:ext>
            </a:extLst>
          </p:cNvPr>
          <p:cNvGrpSpPr/>
          <p:nvPr/>
        </p:nvGrpSpPr>
        <p:grpSpPr>
          <a:xfrm>
            <a:off x="2409249" y="2192748"/>
            <a:ext cx="596638" cy="646331"/>
            <a:chOff x="2997997" y="2209302"/>
            <a:chExt cx="596638" cy="646331"/>
          </a:xfrm>
        </p:grpSpPr>
        <p:sp>
          <p:nvSpPr>
            <p:cNvPr id="29" name="TextBox 28">
              <a:extLst>
                <a:ext uri="{FF2B5EF4-FFF2-40B4-BE49-F238E27FC236}">
                  <a16:creationId xmlns:a16="http://schemas.microsoft.com/office/drawing/2014/main" id="{4B054D71-5971-D84F-A456-D2A1D6C0BF42}"/>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30" name="TextBox 29">
              <a:extLst>
                <a:ext uri="{FF2B5EF4-FFF2-40B4-BE49-F238E27FC236}">
                  <a16:creationId xmlns:a16="http://schemas.microsoft.com/office/drawing/2014/main" id="{2AD81A35-C9C5-A64B-9E8B-B69446133CE1}"/>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31" name="Picture 30">
            <a:extLst>
              <a:ext uri="{FF2B5EF4-FFF2-40B4-BE49-F238E27FC236}">
                <a16:creationId xmlns:a16="http://schemas.microsoft.com/office/drawing/2014/main" id="{C90A39F5-30B1-A04D-82E8-17F0C8E020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sp>
        <p:nvSpPr>
          <p:cNvPr id="57" name="Rounded Rectangle 56">
            <a:extLst>
              <a:ext uri="{FF2B5EF4-FFF2-40B4-BE49-F238E27FC236}">
                <a16:creationId xmlns:a16="http://schemas.microsoft.com/office/drawing/2014/main" id="{94C1DEB4-C947-E741-8BEF-F4B28DF5558C}"/>
              </a:ext>
            </a:extLst>
          </p:cNvPr>
          <p:cNvSpPr/>
          <p:nvPr/>
        </p:nvSpPr>
        <p:spPr bwMode="auto">
          <a:xfrm>
            <a:off x="3206239" y="4132739"/>
            <a:ext cx="2185312"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by the hour.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No long-term commitments</a:t>
            </a:r>
          </a:p>
        </p:txBody>
      </p:sp>
      <p:sp>
        <p:nvSpPr>
          <p:cNvPr id="58" name="TextBox 57">
            <a:extLst>
              <a:ext uri="{FF2B5EF4-FFF2-40B4-BE49-F238E27FC236}">
                <a16:creationId xmlns:a16="http://schemas.microsoft.com/office/drawing/2014/main" id="{4EA1CD46-4447-A947-A024-8CB876FD9D5D}"/>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32" name="TextBox 14"/>
          <p:cNvSpPr txBox="1">
            <a:spLocks noChangeArrowheads="1"/>
          </p:cNvSpPr>
          <p:nvPr/>
        </p:nvSpPr>
        <p:spPr bwMode="auto">
          <a:xfrm>
            <a:off x="3422416" y="2168235"/>
            <a:ext cx="1659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33" name="TextBox 15"/>
          <p:cNvSpPr txBox="1">
            <a:spLocks noChangeArrowheads="1"/>
          </p:cNvSpPr>
          <p:nvPr/>
        </p:nvSpPr>
        <p:spPr bwMode="auto">
          <a:xfrm>
            <a:off x="5861055" y="2168235"/>
            <a:ext cx="127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34" name="TextBox 16"/>
          <p:cNvSpPr txBox="1">
            <a:spLocks noChangeArrowheads="1"/>
          </p:cNvSpPr>
          <p:nvPr/>
        </p:nvSpPr>
        <p:spPr bwMode="auto">
          <a:xfrm>
            <a:off x="8352622" y="2168235"/>
            <a:ext cx="7457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35" name="TextBox 17"/>
          <p:cNvSpPr txBox="1">
            <a:spLocks noChangeArrowheads="1"/>
          </p:cNvSpPr>
          <p:nvPr/>
        </p:nvSpPr>
        <p:spPr bwMode="auto">
          <a:xfrm>
            <a:off x="10121136" y="216823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spTree>
    <p:custDataLst>
      <p:tags r:id="rId1"/>
    </p:custDataLst>
    <p:extLst>
      <p:ext uri="{BB962C8B-B14F-4D97-AF65-F5344CB8AC3E}">
        <p14:creationId xmlns:p14="http://schemas.microsoft.com/office/powerpoint/2010/main" val="3904060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8109275" cy="989044"/>
          </a:xfrm>
        </p:spPr>
        <p:txBody>
          <a:bodyPr>
            <a:noAutofit/>
          </a:bodyPr>
          <a:lstStyle/>
          <a:p>
            <a:r>
              <a:rPr lang="en-US" sz="3400" dirty="0"/>
              <a:t>Optimize and Combine Amazon EC2 Purchase Types                                                   </a:t>
            </a:r>
          </a:p>
        </p:txBody>
      </p:sp>
      <p:grpSp>
        <p:nvGrpSpPr>
          <p:cNvPr id="42" name="Group 41"/>
          <p:cNvGrpSpPr/>
          <p:nvPr/>
        </p:nvGrpSpPr>
        <p:grpSpPr>
          <a:xfrm>
            <a:off x="3353725" y="2508646"/>
            <a:ext cx="8382628" cy="1072110"/>
            <a:chOff x="3339711" y="2521551"/>
            <a:chExt cx="7124700" cy="911225"/>
          </a:xfrm>
        </p:grpSpPr>
        <p:pic>
          <p:nvPicPr>
            <p:cNvPr id="47" name="Picture 2"/>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2" name="TextBox 28"/>
          <p:cNvSpPr txBox="1">
            <a:spLocks noChangeArrowheads="1"/>
          </p:cNvSpPr>
          <p:nvPr/>
        </p:nvSpPr>
        <p:spPr bwMode="auto">
          <a:xfrm>
            <a:off x="3202885" y="3512031"/>
            <a:ext cx="18133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22" name="Rounded Rectangle 21"/>
          <p:cNvSpPr/>
          <p:nvPr/>
        </p:nvSpPr>
        <p:spPr bwMode="auto">
          <a:xfrm>
            <a:off x="5539036" y="4132738"/>
            <a:ext cx="1852845"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upfront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50-75% lower hourly rate</a:t>
            </a:r>
          </a:p>
        </p:txBody>
      </p:sp>
      <p:sp>
        <p:nvSpPr>
          <p:cNvPr id="23" name="Rounded Rectangle 22"/>
          <p:cNvSpPr/>
          <p:nvPr/>
        </p:nvSpPr>
        <p:spPr bwMode="auto">
          <a:xfrm>
            <a:off x="7713458" y="4132739"/>
            <a:ext cx="2040141" cy="1658460"/>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Bid for unused Amazon EC2 capacity</a:t>
            </a:r>
          </a:p>
        </p:txBody>
      </p:sp>
      <p:sp>
        <p:nvSpPr>
          <p:cNvPr id="24" name="Rounded Rectangle 23"/>
          <p:cNvSpPr/>
          <p:nvPr/>
        </p:nvSpPr>
        <p:spPr bwMode="auto">
          <a:xfrm>
            <a:off x="9902187" y="4132738"/>
            <a:ext cx="2006003" cy="1671908"/>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In your VPC</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Isolated, steady-state workloads</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endPar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9"/>
          <p:cNvSpPr txBox="1">
            <a:spLocks noChangeArrowheads="1"/>
          </p:cNvSpPr>
          <p:nvPr/>
        </p:nvSpPr>
        <p:spPr bwMode="auto">
          <a:xfrm>
            <a:off x="5254318" y="3512031"/>
            <a:ext cx="2491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26" name="TextBox 30"/>
          <p:cNvSpPr txBox="1">
            <a:spLocks noChangeArrowheads="1"/>
          </p:cNvSpPr>
          <p:nvPr/>
        </p:nvSpPr>
        <p:spPr bwMode="auto">
          <a:xfrm>
            <a:off x="7870034" y="3515041"/>
            <a:ext cx="22718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27" name="TextBox 31"/>
          <p:cNvSpPr txBox="1">
            <a:spLocks noChangeArrowheads="1"/>
          </p:cNvSpPr>
          <p:nvPr/>
        </p:nvSpPr>
        <p:spPr bwMode="auto">
          <a:xfrm>
            <a:off x="10059079" y="3512031"/>
            <a:ext cx="23523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sensitive Workloads</a:t>
            </a:r>
          </a:p>
        </p:txBody>
      </p:sp>
      <p:sp>
        <p:nvSpPr>
          <p:cNvPr id="28" name="Rounded Rectangle 27">
            <a:extLst>
              <a:ext uri="{FF2B5EF4-FFF2-40B4-BE49-F238E27FC236}">
                <a16:creationId xmlns:a16="http://schemas.microsoft.com/office/drawing/2014/main" id="{38A14C53-74F3-B14C-9223-8F55259E4CCB}"/>
              </a:ext>
            </a:extLst>
          </p:cNvPr>
          <p:cNvSpPr/>
          <p:nvPr/>
        </p:nvSpPr>
        <p:spPr bwMode="auto">
          <a:xfrm>
            <a:off x="3206239" y="4132739"/>
            <a:ext cx="2185312" cy="1658461"/>
          </a:xfrm>
          <a:prstGeom prst="roundRect">
            <a:avLst>
              <a:gd name="adj" fmla="val 6463"/>
            </a:avLst>
          </a:prstGeom>
          <a:solidFill>
            <a:srgbClr val="F2F2F2"/>
          </a:solidFill>
          <a:ln w="12700" cap="flat" cmpd="sng" algn="ctr">
            <a:noFill/>
            <a:prstDash val="solid"/>
            <a:miter lim="800000"/>
          </a:ln>
          <a:effectLst/>
        </p:spPr>
        <p:txBody>
          <a:bodyPr lIns="45720" tIns="91440" rIns="45720"/>
          <a:lstStyle/>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by the hour. </a:t>
            </a:r>
          </a:p>
          <a:p>
            <a:pPr marL="171450" marR="0" lvl="0" indent="-171450" defTabSz="914400" eaLnBrk="0" fontAlgn="base" latinLnBrk="0" hangingPunct="0">
              <a:lnSpc>
                <a:spcPct val="100000"/>
              </a:lnSpc>
              <a:spcBef>
                <a:spcPct val="0"/>
              </a:spcBef>
              <a:spcAft>
                <a:spcPts val="400"/>
              </a:spcAft>
              <a:buClrTx/>
              <a:buSzTx/>
              <a:buFont typeface="Wingdings" panose="05000000000000000000" pitchFamily="2" charset="2"/>
              <a:buChar char="§"/>
              <a:tabLst/>
              <a:defRPr/>
            </a:pPr>
            <a:r>
              <a:rPr kumimoji="0" lang="en-US" sz="2000"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No long-term commitments</a:t>
            </a:r>
          </a:p>
        </p:txBody>
      </p:sp>
      <p:sp>
        <p:nvSpPr>
          <p:cNvPr id="29" name="TextBox 28">
            <a:extLst>
              <a:ext uri="{FF2B5EF4-FFF2-40B4-BE49-F238E27FC236}">
                <a16:creationId xmlns:a16="http://schemas.microsoft.com/office/drawing/2014/main" id="{7BD0B0FD-B5C8-2843-961D-B9C77B99A052}"/>
              </a:ext>
            </a:extLst>
          </p:cNvPr>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30" name="Straight Connector 29">
            <a:extLst>
              <a:ext uri="{FF2B5EF4-FFF2-40B4-BE49-F238E27FC236}">
                <a16:creationId xmlns:a16="http://schemas.microsoft.com/office/drawing/2014/main" id="{EAEFC457-F5B3-9040-9933-6AA6951C3D2E}"/>
              </a:ext>
            </a:extLst>
          </p:cNvPr>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31" name="Group 30">
            <a:extLst>
              <a:ext uri="{FF2B5EF4-FFF2-40B4-BE49-F238E27FC236}">
                <a16:creationId xmlns:a16="http://schemas.microsoft.com/office/drawing/2014/main" id="{E0AB8E7E-E034-674B-AEFE-12D31EB0A35A}"/>
              </a:ext>
            </a:extLst>
          </p:cNvPr>
          <p:cNvGrpSpPr/>
          <p:nvPr/>
        </p:nvGrpSpPr>
        <p:grpSpPr>
          <a:xfrm>
            <a:off x="2409249" y="2192748"/>
            <a:ext cx="596638" cy="646331"/>
            <a:chOff x="2997997" y="2209302"/>
            <a:chExt cx="596638" cy="646331"/>
          </a:xfrm>
        </p:grpSpPr>
        <p:sp>
          <p:nvSpPr>
            <p:cNvPr id="32" name="TextBox 31">
              <a:extLst>
                <a:ext uri="{FF2B5EF4-FFF2-40B4-BE49-F238E27FC236}">
                  <a16:creationId xmlns:a16="http://schemas.microsoft.com/office/drawing/2014/main" id="{1F74250B-3D20-A144-907F-A482A673E18B}"/>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33" name="TextBox 32">
              <a:extLst>
                <a:ext uri="{FF2B5EF4-FFF2-40B4-BE49-F238E27FC236}">
                  <a16:creationId xmlns:a16="http://schemas.microsoft.com/office/drawing/2014/main" id="{1DE43E2C-1E88-B44F-98A3-293B31E7DDE3}"/>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34" name="Picture 33">
            <a:extLst>
              <a:ext uri="{FF2B5EF4-FFF2-40B4-BE49-F238E27FC236}">
                <a16:creationId xmlns:a16="http://schemas.microsoft.com/office/drawing/2014/main" id="{F4506D35-B64D-E44E-BA70-89080753CD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sp>
        <p:nvSpPr>
          <p:cNvPr id="53" name="TextBox 52">
            <a:extLst>
              <a:ext uri="{FF2B5EF4-FFF2-40B4-BE49-F238E27FC236}">
                <a16:creationId xmlns:a16="http://schemas.microsoft.com/office/drawing/2014/main" id="{FD1A433A-1884-6B46-9AA0-846529705F65}"/>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35" name="TextBox 14"/>
          <p:cNvSpPr txBox="1">
            <a:spLocks noChangeArrowheads="1"/>
          </p:cNvSpPr>
          <p:nvPr/>
        </p:nvSpPr>
        <p:spPr bwMode="auto">
          <a:xfrm>
            <a:off x="3422416" y="2168235"/>
            <a:ext cx="1659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36" name="TextBox 15"/>
          <p:cNvSpPr txBox="1">
            <a:spLocks noChangeArrowheads="1"/>
          </p:cNvSpPr>
          <p:nvPr/>
        </p:nvSpPr>
        <p:spPr bwMode="auto">
          <a:xfrm>
            <a:off x="5861055" y="2168235"/>
            <a:ext cx="127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37" name="TextBox 16"/>
          <p:cNvSpPr txBox="1">
            <a:spLocks noChangeArrowheads="1"/>
          </p:cNvSpPr>
          <p:nvPr/>
        </p:nvSpPr>
        <p:spPr bwMode="auto">
          <a:xfrm>
            <a:off x="8352622" y="2168235"/>
            <a:ext cx="7457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38" name="TextBox 17"/>
          <p:cNvSpPr txBox="1">
            <a:spLocks noChangeArrowheads="1"/>
          </p:cNvSpPr>
          <p:nvPr/>
        </p:nvSpPr>
        <p:spPr bwMode="auto">
          <a:xfrm>
            <a:off x="10121136" y="216823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spTree>
    <p:custDataLst>
      <p:tags r:id="rId1"/>
    </p:custDataLst>
    <p:extLst>
      <p:ext uri="{BB962C8B-B14F-4D97-AF65-F5344CB8AC3E}">
        <p14:creationId xmlns:p14="http://schemas.microsoft.com/office/powerpoint/2010/main" val="3519790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40" y="158621"/>
            <a:ext cx="8580996" cy="989044"/>
          </a:xfrm>
        </p:spPr>
        <p:txBody>
          <a:bodyPr>
            <a:noAutofit/>
          </a:bodyPr>
          <a:lstStyle/>
          <a:p>
            <a:r>
              <a:rPr lang="en-US" sz="3400" dirty="0"/>
              <a:t>Optimize and Combine Amazon EC2 Purchase Types                                                   </a:t>
            </a:r>
          </a:p>
        </p:txBody>
      </p:sp>
      <p:grpSp>
        <p:nvGrpSpPr>
          <p:cNvPr id="42" name="Group 41"/>
          <p:cNvGrpSpPr/>
          <p:nvPr/>
        </p:nvGrpSpPr>
        <p:grpSpPr>
          <a:xfrm>
            <a:off x="3353725" y="2508646"/>
            <a:ext cx="8382628" cy="1072110"/>
            <a:chOff x="3339711" y="2521551"/>
            <a:chExt cx="7124700" cy="911225"/>
          </a:xfrm>
        </p:grpSpPr>
        <p:pic>
          <p:nvPicPr>
            <p:cNvPr id="47" name="Picture 2"/>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3339711" y="2556476"/>
              <a:ext cx="1509712" cy="8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086" y="2526313"/>
              <a:ext cx="157480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723" y="2521551"/>
              <a:ext cx="1565275" cy="91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8905486" y="2558063"/>
              <a:ext cx="15589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2" name="TextBox 28"/>
          <p:cNvSpPr txBox="1">
            <a:spLocks noChangeArrowheads="1"/>
          </p:cNvSpPr>
          <p:nvPr/>
        </p:nvSpPr>
        <p:spPr bwMode="auto">
          <a:xfrm>
            <a:off x="3202885" y="3512031"/>
            <a:ext cx="18133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21" name="Rounded Rectangle 20"/>
          <p:cNvSpPr/>
          <p:nvPr/>
        </p:nvSpPr>
        <p:spPr bwMode="auto">
          <a:xfrm>
            <a:off x="3347972" y="4130009"/>
            <a:ext cx="8560218" cy="1661189"/>
          </a:xfrm>
          <a:prstGeom prst="roundRect">
            <a:avLst>
              <a:gd name="adj" fmla="val 6463"/>
            </a:avLst>
          </a:prstGeom>
          <a:solidFill>
            <a:srgbClr val="F2F2F2"/>
          </a:solidFill>
          <a:ln w="12700" cap="flat" cmpd="sng" algn="ctr">
            <a:noFill/>
            <a:prstDash val="solid"/>
            <a:miter lim="800000"/>
          </a:ln>
          <a:effectLst/>
        </p:spPr>
        <p:txBody>
          <a:bodyPr lIns="45720" tIns="91440" rIns="45720" anchor="ctr"/>
          <a:lstStyle/>
          <a:p>
            <a:pPr marL="1730375" marR="0" lvl="0" indent="-317500" defTabSz="914400" eaLnBrk="0" fontAlgn="base" latinLnBrk="0" hangingPunct="0">
              <a:lnSpc>
                <a:spcPct val="100000"/>
              </a:lnSpc>
              <a:spcBef>
                <a:spcPct val="0"/>
              </a:spcBef>
              <a:spcAft>
                <a:spcPts val="400"/>
              </a:spcAft>
              <a:buClr>
                <a:srgbClr val="FFC000"/>
              </a:buClr>
              <a:buSzPct val="140000"/>
              <a:buFont typeface="Wingdings" panose="05000000000000000000" pitchFamily="2" charset="2"/>
              <a:buChar char="ü"/>
              <a:defRPr/>
            </a:pPr>
            <a:r>
              <a:rPr kumimoji="0" lang="en-US" sz="2400" b="1"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Pay only for what you use</a:t>
            </a:r>
          </a:p>
          <a:p>
            <a:pPr marL="1730375" marR="0" lvl="0" indent="-317500" defTabSz="914400" eaLnBrk="0" fontAlgn="base" latinLnBrk="0" hangingPunct="0">
              <a:lnSpc>
                <a:spcPct val="100000"/>
              </a:lnSpc>
              <a:spcBef>
                <a:spcPct val="0"/>
              </a:spcBef>
              <a:spcAft>
                <a:spcPts val="400"/>
              </a:spcAft>
              <a:buClr>
                <a:srgbClr val="FFC000"/>
              </a:buClr>
              <a:buSzPct val="140000"/>
              <a:buFont typeface="Wingdings" panose="05000000000000000000" pitchFamily="2" charset="2"/>
              <a:buChar char="ü"/>
              <a:defRPr/>
            </a:pPr>
            <a:r>
              <a:rPr kumimoji="0" lang="en-US" sz="2400" b="1"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 elastic provisioning</a:t>
            </a:r>
          </a:p>
          <a:p>
            <a:pPr marL="1730375" marR="0" lvl="0" indent="-317500" defTabSz="914400" eaLnBrk="0" fontAlgn="base" latinLnBrk="0" hangingPunct="0">
              <a:lnSpc>
                <a:spcPct val="100000"/>
              </a:lnSpc>
              <a:spcBef>
                <a:spcPct val="0"/>
              </a:spcBef>
              <a:spcAft>
                <a:spcPts val="400"/>
              </a:spcAft>
              <a:buClr>
                <a:srgbClr val="FFC000"/>
              </a:buClr>
              <a:buSzPct val="140000"/>
              <a:buFont typeface="Wingdings" panose="05000000000000000000" pitchFamily="2" charset="2"/>
              <a:buChar char="ü"/>
              <a:defRPr/>
            </a:pPr>
            <a:r>
              <a:rPr kumimoji="0" lang="en-US" sz="2400" b="1" u="none" strike="noStrike" kern="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Control and security</a:t>
            </a:r>
          </a:p>
        </p:txBody>
      </p:sp>
      <p:sp>
        <p:nvSpPr>
          <p:cNvPr id="22" name="TextBox 29"/>
          <p:cNvSpPr txBox="1">
            <a:spLocks noChangeArrowheads="1"/>
          </p:cNvSpPr>
          <p:nvPr/>
        </p:nvSpPr>
        <p:spPr bwMode="auto">
          <a:xfrm>
            <a:off x="5254318" y="3512031"/>
            <a:ext cx="2491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23" name="TextBox 30"/>
          <p:cNvSpPr txBox="1">
            <a:spLocks noChangeArrowheads="1"/>
          </p:cNvSpPr>
          <p:nvPr/>
        </p:nvSpPr>
        <p:spPr bwMode="auto">
          <a:xfrm>
            <a:off x="7849072" y="3515041"/>
            <a:ext cx="2292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24" name="TextBox 31"/>
          <p:cNvSpPr txBox="1">
            <a:spLocks noChangeArrowheads="1"/>
          </p:cNvSpPr>
          <p:nvPr/>
        </p:nvSpPr>
        <p:spPr bwMode="auto">
          <a:xfrm>
            <a:off x="9911594" y="3512031"/>
            <a:ext cx="23523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sensitive Workloads</a:t>
            </a:r>
          </a:p>
        </p:txBody>
      </p:sp>
      <p:sp>
        <p:nvSpPr>
          <p:cNvPr id="25" name="TextBox 24">
            <a:extLst>
              <a:ext uri="{FF2B5EF4-FFF2-40B4-BE49-F238E27FC236}">
                <a16:creationId xmlns:a16="http://schemas.microsoft.com/office/drawing/2014/main" id="{3FA0C6A7-76DC-AD42-9C05-62056E82156F}"/>
              </a:ext>
            </a:extLst>
          </p:cNvPr>
          <p:cNvSpPr txBox="1"/>
          <p:nvPr/>
        </p:nvSpPr>
        <p:spPr>
          <a:xfrm>
            <a:off x="170597" y="2346247"/>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26" name="Straight Connector 25">
            <a:extLst>
              <a:ext uri="{FF2B5EF4-FFF2-40B4-BE49-F238E27FC236}">
                <a16:creationId xmlns:a16="http://schemas.microsoft.com/office/drawing/2014/main" id="{A567B0AE-15D2-6144-847E-4B1A9DC9809D}"/>
              </a:ext>
            </a:extLst>
          </p:cNvPr>
          <p:cNvCxnSpPr/>
          <p:nvPr/>
        </p:nvCxnSpPr>
        <p:spPr>
          <a:xfrm>
            <a:off x="2615961" y="2133600"/>
            <a:ext cx="0" cy="2133600"/>
          </a:xfrm>
          <a:prstGeom prst="line">
            <a:avLst/>
          </a:prstGeom>
          <a:noFill/>
          <a:ln w="38100" cap="flat" cmpd="sng" algn="ctr">
            <a:solidFill>
              <a:srgbClr val="474746"/>
            </a:solidFill>
            <a:prstDash val="solid"/>
          </a:ln>
          <a:effectLst/>
        </p:spPr>
      </p:cxnSp>
      <p:grpSp>
        <p:nvGrpSpPr>
          <p:cNvPr id="27" name="Group 26">
            <a:extLst>
              <a:ext uri="{FF2B5EF4-FFF2-40B4-BE49-F238E27FC236}">
                <a16:creationId xmlns:a16="http://schemas.microsoft.com/office/drawing/2014/main" id="{4912439F-A706-DD48-B4AE-50592BCA6E5D}"/>
              </a:ext>
            </a:extLst>
          </p:cNvPr>
          <p:cNvGrpSpPr/>
          <p:nvPr/>
        </p:nvGrpSpPr>
        <p:grpSpPr>
          <a:xfrm>
            <a:off x="2409249" y="2192748"/>
            <a:ext cx="596638" cy="646331"/>
            <a:chOff x="2997997" y="2209302"/>
            <a:chExt cx="596638" cy="646331"/>
          </a:xfrm>
        </p:grpSpPr>
        <p:sp>
          <p:nvSpPr>
            <p:cNvPr id="28" name="TextBox 27">
              <a:extLst>
                <a:ext uri="{FF2B5EF4-FFF2-40B4-BE49-F238E27FC236}">
                  <a16:creationId xmlns:a16="http://schemas.microsoft.com/office/drawing/2014/main" id="{BC211A10-EB0C-DC4E-891D-9662D77A9E6D}"/>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29" name="TextBox 28">
              <a:extLst>
                <a:ext uri="{FF2B5EF4-FFF2-40B4-BE49-F238E27FC236}">
                  <a16:creationId xmlns:a16="http://schemas.microsoft.com/office/drawing/2014/main" id="{2FA1EF6A-09B9-274C-A7D0-97452B5301AB}"/>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30" name="Picture 29">
            <a:extLst>
              <a:ext uri="{FF2B5EF4-FFF2-40B4-BE49-F238E27FC236}">
                <a16:creationId xmlns:a16="http://schemas.microsoft.com/office/drawing/2014/main" id="{BB856829-F20C-2A4C-9900-C67374FB16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273" y="3810128"/>
            <a:ext cx="1261172" cy="1261172"/>
          </a:xfrm>
          <a:prstGeom prst="rect">
            <a:avLst/>
          </a:prstGeom>
        </p:spPr>
      </p:pic>
      <p:sp>
        <p:nvSpPr>
          <p:cNvPr id="31" name="TextBox 30">
            <a:extLst>
              <a:ext uri="{FF2B5EF4-FFF2-40B4-BE49-F238E27FC236}">
                <a16:creationId xmlns:a16="http://schemas.microsoft.com/office/drawing/2014/main" id="{66D7E572-7D04-8243-A505-C924E18C14E8}"/>
              </a:ext>
            </a:extLst>
          </p:cNvPr>
          <p:cNvSpPr txBox="1"/>
          <p:nvPr/>
        </p:nvSpPr>
        <p:spPr>
          <a:xfrm>
            <a:off x="618258"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1:</a:t>
            </a:r>
          </a:p>
        </p:txBody>
      </p:sp>
      <p:sp>
        <p:nvSpPr>
          <p:cNvPr id="32" name="TextBox 14"/>
          <p:cNvSpPr txBox="1">
            <a:spLocks noChangeArrowheads="1"/>
          </p:cNvSpPr>
          <p:nvPr/>
        </p:nvSpPr>
        <p:spPr bwMode="auto">
          <a:xfrm>
            <a:off x="3422416" y="2168235"/>
            <a:ext cx="1659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33" name="TextBox 15"/>
          <p:cNvSpPr txBox="1">
            <a:spLocks noChangeArrowheads="1"/>
          </p:cNvSpPr>
          <p:nvPr/>
        </p:nvSpPr>
        <p:spPr bwMode="auto">
          <a:xfrm>
            <a:off x="5861055" y="2168235"/>
            <a:ext cx="1277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a:t>
            </a:r>
          </a:p>
        </p:txBody>
      </p:sp>
      <p:sp>
        <p:nvSpPr>
          <p:cNvPr id="34" name="TextBox 16"/>
          <p:cNvSpPr txBox="1">
            <a:spLocks noChangeArrowheads="1"/>
          </p:cNvSpPr>
          <p:nvPr/>
        </p:nvSpPr>
        <p:spPr bwMode="auto">
          <a:xfrm>
            <a:off x="8352622" y="2168235"/>
            <a:ext cx="7457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Spot</a:t>
            </a:r>
          </a:p>
        </p:txBody>
      </p:sp>
      <p:sp>
        <p:nvSpPr>
          <p:cNvPr id="35" name="TextBox 17"/>
          <p:cNvSpPr txBox="1">
            <a:spLocks noChangeArrowheads="1"/>
          </p:cNvSpPr>
          <p:nvPr/>
        </p:nvSpPr>
        <p:spPr bwMode="auto">
          <a:xfrm>
            <a:off x="10121136" y="216823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0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Dedicated</a:t>
            </a:r>
          </a:p>
        </p:txBody>
      </p:sp>
    </p:spTree>
    <p:custDataLst>
      <p:tags r:id="rId1"/>
    </p:custDataLst>
    <p:extLst>
      <p:ext uri="{BB962C8B-B14F-4D97-AF65-F5344CB8AC3E}">
        <p14:creationId xmlns:p14="http://schemas.microsoft.com/office/powerpoint/2010/main" val="2760819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8A14D21-3E66-0444-829E-A235E75A5484}"/>
              </a:ext>
            </a:extLst>
          </p:cNvPr>
          <p:cNvSpPr txBox="1"/>
          <p:nvPr/>
        </p:nvSpPr>
        <p:spPr>
          <a:xfrm>
            <a:off x="238539" y="2316750"/>
            <a:ext cx="2319250" cy="193899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Reserved Instances (</a:t>
            </a:r>
            <a:r>
              <a:rPr lang="en-US" sz="2000" kern="0" dirty="0" err="1">
                <a:solidFill>
                  <a:srgbClr val="E97D11"/>
                </a:solidFill>
                <a:latin typeface="Amazon Ember" panose="020B0603020204020204" pitchFamily="34" charset="0"/>
                <a:ea typeface="Amazon Ember" panose="020B0603020204020204" pitchFamily="34" charset="0"/>
                <a:cs typeface="Amazon Ember" panose="020B0603020204020204" pitchFamily="34" charset="0"/>
              </a:rPr>
              <a:t>Ris</a:t>
            </a: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sp>
        <p:nvSpPr>
          <p:cNvPr id="2" name="Title 1"/>
          <p:cNvSpPr>
            <a:spLocks noGrp="1"/>
          </p:cNvSpPr>
          <p:nvPr>
            <p:ph type="title"/>
          </p:nvPr>
        </p:nvSpPr>
        <p:spPr>
          <a:xfrm>
            <a:off x="238539" y="158621"/>
            <a:ext cx="11115261" cy="989044"/>
          </a:xfrm>
        </p:spPr>
        <p:txBody>
          <a:bodyPr>
            <a:noAutofit/>
          </a:bodyPr>
          <a:lstStyle/>
          <a:p>
            <a:r>
              <a:rPr lang="en-US" sz="3400" dirty="0"/>
              <a:t>Driver 2: Reserved Instance Capacity                                                     </a:t>
            </a:r>
          </a:p>
        </p:txBody>
      </p:sp>
      <p:cxnSp>
        <p:nvCxnSpPr>
          <p:cNvPr id="31" name="Straight Connector 30"/>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32" name="Group 31"/>
          <p:cNvGrpSpPr/>
          <p:nvPr/>
        </p:nvGrpSpPr>
        <p:grpSpPr>
          <a:xfrm>
            <a:off x="2411661" y="2493619"/>
            <a:ext cx="596638" cy="646331"/>
            <a:chOff x="2997997" y="2209302"/>
            <a:chExt cx="596638" cy="646331"/>
          </a:xfrm>
        </p:grpSpPr>
        <p:sp>
          <p:nvSpPr>
            <p:cNvPr id="33" name="TextBox 32"/>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34" name="TextBox 33"/>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sp>
        <p:nvSpPr>
          <p:cNvPr id="36" name="Content Placeholder 3"/>
          <p:cNvSpPr txBox="1">
            <a:spLocks/>
          </p:cNvSpPr>
          <p:nvPr/>
        </p:nvSpPr>
        <p:spPr>
          <a:xfrm>
            <a:off x="3276600" y="1351933"/>
            <a:ext cx="5424948" cy="4429432"/>
          </a:xfrm>
          <a:prstGeom prst="rect">
            <a:avLst/>
          </a:prstGeom>
        </p:spPr>
        <p:txBody>
          <a:bodyPr>
            <a:normAutofit fontScale="85000" lnSpcReduction="10000"/>
          </a:bodyPr>
          <a:lstStyle>
            <a:lvl1pPr marL="257175" indent="-257175" algn="l" defTabSz="342900" rtl="0" eaLnBrk="1" latinLnBrk="0" hangingPunct="1">
              <a:spcBef>
                <a:spcPct val="20000"/>
              </a:spcBef>
              <a:buFontTx/>
              <a:buBlip>
                <a:blip r:embed="rId4"/>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914400" rtl="0" eaLnBrk="1" fontAlgn="auto" latinLnBrk="0" hangingPunct="1">
              <a:lnSpc>
                <a:spcPct val="200000"/>
              </a:lnSpc>
              <a:spcBef>
                <a:spcPct val="20000"/>
              </a:spcBef>
              <a:spcAft>
                <a:spcPts val="0"/>
              </a:spcAft>
              <a:buClrTx/>
              <a:buSzTx/>
              <a:buFontTx/>
              <a:buNone/>
              <a:tabLst/>
              <a:defRPr/>
            </a:pPr>
            <a:r>
              <a:rPr kumimoji="0" lang="en-US" sz="3100" b="1"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Reserved Instances (RIs)/Capacity </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 Compute Cloud</a:t>
            </a:r>
            <a:r>
              <a:rPr kumimoji="0" lang="en-US" sz="2300" b="0" i="0" u="none" strike="noStrike" kern="1200" cap="none" spc="0" normalizeH="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EC2) </a:t>
            </a:r>
          </a:p>
          <a:p>
            <a:pPr marL="282575" lvl="1">
              <a:spcBef>
                <a:spcPts val="0"/>
              </a:spcBef>
              <a:buClr>
                <a:srgbClr val="E98E31"/>
              </a:buClr>
              <a:buFont typeface="Wingdings" panose="05000000000000000000" pitchFamily="2" charset="2"/>
              <a:buChar char="§"/>
              <a:defRPr/>
            </a:pPr>
            <a:r>
              <a:rPr lang="en-US" sz="23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Amazon Relational Database Service (RDS)</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DynamoDB</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Redshift</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ElastiCache</a:t>
            </a:r>
          </a:p>
          <a:p>
            <a:pPr marL="0" marR="0" lvl="0" indent="0" algn="l" defTabSz="914400" rtl="0" eaLnBrk="1" fontAlgn="auto" latinLnBrk="0" hangingPunct="1">
              <a:lnSpc>
                <a:spcPct val="210000"/>
              </a:lnSpc>
              <a:spcBef>
                <a:spcPct val="20000"/>
              </a:spcBef>
              <a:spcAft>
                <a:spcPts val="0"/>
              </a:spcAft>
              <a:buClrTx/>
              <a:buSzTx/>
              <a:buFontTx/>
              <a:buNone/>
              <a:tabLst/>
              <a:defRPr/>
            </a:pPr>
            <a:r>
              <a:rPr kumimoji="0" lang="en-US" sz="3100" b="1"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Commitment level</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 year</a:t>
            </a:r>
          </a:p>
          <a:p>
            <a:pPr marL="282575" marR="0" lvl="1" indent="-214313" algn="l" defTabSz="342900" rtl="0" eaLnBrk="1" fontAlgn="auto" latinLnBrk="0" hangingPunct="1">
              <a:lnSpc>
                <a:spcPct val="100000"/>
              </a:lnSpc>
              <a:spcBef>
                <a:spcPts val="0"/>
              </a:spcBef>
              <a:spcAft>
                <a:spcPts val="0"/>
              </a:spcAft>
              <a:buClr>
                <a:srgbClr val="E98E31"/>
              </a:buClr>
              <a:buSzTx/>
              <a:buFont typeface="Wingdings" panose="05000000000000000000" pitchFamily="2" charset="2"/>
              <a:buChar char="§"/>
              <a:tabLst/>
              <a:defRPr/>
            </a:pPr>
            <a:r>
              <a:rPr kumimoji="0" lang="en-US" sz="23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3 years</a:t>
            </a:r>
          </a:p>
          <a:p>
            <a:pPr marL="0" marR="0" lvl="0" indent="0" algn="l" defTabSz="342900" rtl="0" eaLnBrk="1" fontAlgn="auto" latinLnBrk="0" hangingPunct="1">
              <a:lnSpc>
                <a:spcPct val="100000"/>
              </a:lnSpc>
              <a:spcBef>
                <a:spcPct val="20000"/>
              </a:spcBef>
              <a:spcAft>
                <a:spcPts val="0"/>
              </a:spcAft>
              <a:buClrTx/>
              <a:buSzTx/>
              <a:buFontTx/>
              <a:buNone/>
              <a:tabLst/>
              <a:defRPr/>
            </a:pPr>
            <a:endParaRPr kumimoji="0" lang="en-US" sz="2400" b="1" i="0" u="none" strike="noStrike" kern="1200" cap="none" spc="0" normalizeH="0" baseline="0" noProof="0" dirty="0">
              <a:ln>
                <a:noFill/>
              </a:ln>
              <a:solidFill>
                <a:srgbClr val="474746"/>
              </a:solidFill>
              <a:effectLst/>
              <a:uLnTx/>
              <a:uFillTx/>
              <a:latin typeface="Arial"/>
              <a:ea typeface=""/>
              <a:cs typeface="Arial"/>
            </a:endParaRPr>
          </a:p>
        </p:txBody>
      </p:sp>
      <p:grpSp>
        <p:nvGrpSpPr>
          <p:cNvPr id="37" name="Group 36"/>
          <p:cNvGrpSpPr/>
          <p:nvPr/>
        </p:nvGrpSpPr>
        <p:grpSpPr>
          <a:xfrm>
            <a:off x="7400323" y="2597958"/>
            <a:ext cx="4290918" cy="2632503"/>
            <a:chOff x="7781323" y="2155504"/>
            <a:chExt cx="4290918" cy="2632503"/>
          </a:xfrm>
        </p:grpSpPr>
        <p:sp>
          <p:nvSpPr>
            <p:cNvPr id="38" name="Content Placeholder 2"/>
            <p:cNvSpPr txBox="1">
              <a:spLocks/>
            </p:cNvSpPr>
            <p:nvPr/>
          </p:nvSpPr>
          <p:spPr>
            <a:xfrm>
              <a:off x="8118764" y="2155504"/>
              <a:ext cx="3810000" cy="2253369"/>
            </a:xfrm>
            <a:prstGeom prst="rect">
              <a:avLst/>
            </a:prstGeom>
          </p:spPr>
          <p:txBody>
            <a:bodyPr>
              <a:normAutofit/>
            </a:bodyPr>
            <a:lstStyle>
              <a:lvl1pPr marL="257175" indent="-257175" algn="l" defTabSz="342900" rtl="0" eaLnBrk="1" latinLnBrk="0" hangingPunct="1">
                <a:spcBef>
                  <a:spcPct val="20000"/>
                </a:spcBef>
                <a:buFontTx/>
                <a:buBlip>
                  <a:blip r:embed="rId4"/>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ClrTx/>
                <a:buSzTx/>
                <a:buFontTx/>
                <a:buNone/>
                <a:tabLst/>
                <a:defRPr/>
              </a:pPr>
              <a:endParaRPr kumimoji="0" lang="en-US" sz="2133" b="1" i="0" u="none" strike="noStrike" kern="1200" cap="none" spc="0" normalizeH="0" baseline="0" noProof="0" dirty="0">
                <a:ln w="12700">
                  <a:solidFill>
                    <a:srgbClr val="6D6E6D">
                      <a:satMod val="155000"/>
                    </a:srgbClr>
                  </a:solidFill>
                  <a:prstDash val="solid"/>
                </a:ln>
                <a:solidFill>
                  <a:srgbClr val="0070C0"/>
                </a:solidFill>
                <a:effectLst>
                  <a:outerShdw blurRad="41275" dist="20320" dir="1800000" algn="tl" rotWithShape="0">
                    <a:srgbClr val="000000">
                      <a:alpha val="40000"/>
                    </a:srgbClr>
                  </a:outerShdw>
                </a:effectLst>
                <a:uLnTx/>
                <a:uFillTx/>
                <a:latin typeface="Arial"/>
                <a:ea typeface=""/>
                <a:cs typeface="Arial"/>
              </a:endParaRP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2700">
                    <a:solidFill>
                      <a:srgbClr val="6D6E6D">
                        <a:satMod val="155000"/>
                      </a:srgbClr>
                    </a:solidFill>
                    <a:prstDash val="solid"/>
                  </a:ln>
                  <a:solidFill>
                    <a:srgbClr val="0070C0"/>
                  </a:solidFill>
                  <a:effectLst>
                    <a:outerShdw blurRad="41275" dist="20320" dir="1800000" algn="tl" rotWithShape="0">
                      <a:srgbClr val="000000">
                        <a:alpha val="40000"/>
                      </a:srgbClr>
                    </a:outerShdw>
                  </a:effectLst>
                  <a:uLnTx/>
                  <a:uFillTx/>
                  <a:latin typeface="Arial"/>
                  <a:ea typeface=""/>
                  <a:cs typeface="Arial"/>
                </a:rPr>
                <a:t>Up to 75%+ savings</a:t>
              </a:r>
              <a:endParaRPr kumimoji="0" lang="en-US" sz="4800" b="0" i="0" u="none" strike="noStrike" kern="1200" cap="none" spc="0" normalizeH="0" baseline="0" noProof="0" dirty="0">
                <a:ln>
                  <a:noFill/>
                </a:ln>
                <a:solidFill>
                  <a:srgbClr val="0070C0"/>
                </a:solidFill>
                <a:effectLst/>
                <a:uLnTx/>
                <a:uFillTx/>
                <a:latin typeface="Arial"/>
                <a:ea typeface=""/>
                <a:cs typeface="Arial"/>
              </a:endParaRPr>
            </a:p>
          </p:txBody>
        </p:sp>
        <p:sp>
          <p:nvSpPr>
            <p:cNvPr id="39" name="TextBox 38"/>
            <p:cNvSpPr txBox="1"/>
            <p:nvPr/>
          </p:nvSpPr>
          <p:spPr>
            <a:xfrm>
              <a:off x="7781323" y="4511007"/>
              <a:ext cx="4290918" cy="2770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rPr>
                <a:t>* Dependent on specific AWS service, size/type, and region</a:t>
              </a:r>
            </a:p>
          </p:txBody>
        </p:sp>
      </p:grpSp>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877" y="3717469"/>
            <a:ext cx="1497960" cy="1497960"/>
          </a:xfrm>
          <a:prstGeom prst="rect">
            <a:avLst/>
          </a:prstGeom>
        </p:spPr>
      </p:pic>
      <p:sp>
        <p:nvSpPr>
          <p:cNvPr id="14" name="TextBox 13">
            <a:extLst>
              <a:ext uri="{FF2B5EF4-FFF2-40B4-BE49-F238E27FC236}">
                <a16:creationId xmlns:a16="http://schemas.microsoft.com/office/drawing/2014/main" id="{A9079914-4E0E-8146-BF69-C91C6A568E9F}"/>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2:</a:t>
            </a:r>
          </a:p>
        </p:txBody>
      </p:sp>
    </p:spTree>
    <p:custDataLst>
      <p:tags r:id="rId1"/>
    </p:custDataLst>
    <p:extLst>
      <p:ext uri="{BB962C8B-B14F-4D97-AF65-F5344CB8AC3E}">
        <p14:creationId xmlns:p14="http://schemas.microsoft.com/office/powerpoint/2010/main" val="99761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32"/>
                                        </p:tgtEl>
                                        <p:attrNameLst>
                                          <p:attrName>ppt_x</p:attrName>
                                          <p:attrName>ppt_y</p:attrName>
                                        </p:attrNameLst>
                                      </p:cBhvr>
                                      <p:rCtr x="0" y="2106"/>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Reserved Instances                                                     </a:t>
            </a:r>
          </a:p>
        </p:txBody>
      </p:sp>
      <p:sp>
        <p:nvSpPr>
          <p:cNvPr id="22" name="TextBox 21"/>
          <p:cNvSpPr txBox="1"/>
          <p:nvPr/>
        </p:nvSpPr>
        <p:spPr>
          <a:xfrm>
            <a:off x="4572000" y="1981200"/>
            <a:ext cx="5095412" cy="1256754"/>
          </a:xfrm>
          <a:prstGeom prst="rect">
            <a:avLst/>
          </a:prstGeom>
          <a:noFill/>
        </p:spPr>
        <p:txBody>
          <a:bodyPr wrap="square" rtlCol="0">
            <a:spAutoFit/>
          </a:bodyPr>
          <a:lstStyle/>
          <a:p>
            <a:pPr defTabSz="342900">
              <a:spcBef>
                <a:spcPct val="20000"/>
              </a:spcBef>
              <a:spcAft>
                <a:spcPts val="800"/>
              </a:spcAft>
            </a:pPr>
            <a:r>
              <a:rPr lang="en-US" sz="2400" b="1" dirty="0">
                <a:latin typeface="Amazon Ember" panose="020B0603020204020204" pitchFamily="34" charset="0"/>
                <a:ea typeface="Amazon Ember" panose="020B0603020204020204" pitchFamily="34" charset="0"/>
                <a:cs typeface="Amazon Ember" panose="020B0603020204020204" pitchFamily="34" charset="0"/>
              </a:rPr>
              <a:t>RI Coverage</a:t>
            </a:r>
          </a:p>
          <a:p>
            <a:pPr marL="349250" lvl="1" indent="-234950">
              <a:spcAft>
                <a:spcPts val="600"/>
              </a:spcAft>
              <a:buClr>
                <a:schemeClr val="accent1"/>
              </a:buClr>
              <a:buFont typeface="Wingdings" panose="05000000000000000000" pitchFamily="2" charset="2"/>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Cover always-on resources</a:t>
            </a:r>
          </a:p>
          <a:p>
            <a:pPr marL="349250" lvl="1" indent="-234950">
              <a:spcAft>
                <a:spcPts val="600"/>
              </a:spcAft>
              <a:buClr>
                <a:schemeClr val="accent1"/>
              </a:buClr>
              <a:buFont typeface="Wingdings" panose="05000000000000000000" pitchFamily="2" charset="2"/>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Target 70–80% always-on coverage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p:cNvSpPr txBox="1"/>
          <p:nvPr/>
        </p:nvSpPr>
        <p:spPr>
          <a:xfrm>
            <a:off x="4572000" y="3479046"/>
            <a:ext cx="5633884" cy="1641475"/>
          </a:xfrm>
          <a:prstGeom prst="rect">
            <a:avLst/>
          </a:prstGeom>
          <a:noFill/>
        </p:spPr>
        <p:txBody>
          <a:bodyPr wrap="square" rtlCol="0">
            <a:spAutoFit/>
          </a:bodyPr>
          <a:lstStyle/>
          <a:p>
            <a:pPr defTabSz="342900">
              <a:spcBef>
                <a:spcPct val="20000"/>
              </a:spcBef>
              <a:spcAft>
                <a:spcPts val="800"/>
              </a:spcAft>
            </a:pPr>
            <a:r>
              <a:rPr lang="en-US" sz="2400" b="1" dirty="0">
                <a:latin typeface="Amazon Ember" panose="020B0603020204020204" pitchFamily="34" charset="0"/>
                <a:ea typeface="Amazon Ember" panose="020B0603020204020204" pitchFamily="34" charset="0"/>
                <a:cs typeface="Amazon Ember" panose="020B0603020204020204" pitchFamily="34" charset="0"/>
              </a:rPr>
              <a:t>RI Utilization</a:t>
            </a:r>
          </a:p>
          <a:p>
            <a:pPr marL="349250" lvl="1" indent="-234950">
              <a:spcAft>
                <a:spcPts val="600"/>
              </a:spcAft>
              <a:buClr>
                <a:schemeClr val="accent1"/>
              </a:buClr>
              <a:buFont typeface="Wingdings" panose="05000000000000000000" pitchFamily="2" charset="2"/>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Leverage RI flexibility to increase utilization</a:t>
            </a:r>
          </a:p>
          <a:p>
            <a:pPr marL="349250" lvl="1" indent="-234950">
              <a:spcAft>
                <a:spcPts val="600"/>
              </a:spcAft>
              <a:buClr>
                <a:schemeClr val="accent1"/>
              </a:buClr>
              <a:buFont typeface="Wingdings" panose="05000000000000000000" pitchFamily="2" charset="2"/>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Merge and split RIs as needed</a:t>
            </a:r>
          </a:p>
          <a:p>
            <a:pPr marL="349250" lvl="1" indent="-234950">
              <a:spcAft>
                <a:spcPts val="600"/>
              </a:spcAft>
              <a:buClr>
                <a:schemeClr val="accent1"/>
              </a:buClr>
              <a:buFont typeface="Wingdings" panose="05000000000000000000" pitchFamily="2" charset="2"/>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Target 95% RI utilization rate</a:t>
            </a:r>
          </a:p>
        </p:txBody>
      </p:sp>
      <p:sp>
        <p:nvSpPr>
          <p:cNvPr id="24" name="TextBox 23"/>
          <p:cNvSpPr txBox="1"/>
          <p:nvPr/>
        </p:nvSpPr>
        <p:spPr>
          <a:xfrm>
            <a:off x="3490399" y="1981200"/>
            <a:ext cx="1191352" cy="461665"/>
          </a:xfrm>
          <a:prstGeom prst="rect">
            <a:avLst/>
          </a:prstGeom>
          <a:noFill/>
        </p:spPr>
        <p:txBody>
          <a:bodyPr wrap="none" rtlCol="0">
            <a:spAutoFit/>
          </a:bodyPr>
          <a:lstStyle/>
          <a:p>
            <a:r>
              <a:rPr lang="en-US" sz="24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Step 1:</a:t>
            </a:r>
          </a:p>
        </p:txBody>
      </p:sp>
      <p:sp>
        <p:nvSpPr>
          <p:cNvPr id="25" name="TextBox 24"/>
          <p:cNvSpPr txBox="1"/>
          <p:nvPr/>
        </p:nvSpPr>
        <p:spPr>
          <a:xfrm>
            <a:off x="3490399" y="3479046"/>
            <a:ext cx="1191352" cy="461665"/>
          </a:xfrm>
          <a:prstGeom prst="rect">
            <a:avLst/>
          </a:prstGeom>
          <a:noFill/>
        </p:spPr>
        <p:txBody>
          <a:bodyPr wrap="none" rtlCol="0">
            <a:spAutoFit/>
          </a:bodyPr>
          <a:lstStyle/>
          <a:p>
            <a:r>
              <a:rPr lang="en-US" sz="24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Step 2:</a:t>
            </a:r>
          </a:p>
        </p:txBody>
      </p:sp>
      <p:sp>
        <p:nvSpPr>
          <p:cNvPr id="14" name="TextBox 13">
            <a:extLst>
              <a:ext uri="{FF2B5EF4-FFF2-40B4-BE49-F238E27FC236}">
                <a16:creationId xmlns:a16="http://schemas.microsoft.com/office/drawing/2014/main" id="{F792879A-B3C5-4349-951B-4FF907AFA83C}"/>
              </a:ext>
            </a:extLst>
          </p:cNvPr>
          <p:cNvSpPr txBox="1"/>
          <p:nvPr/>
        </p:nvSpPr>
        <p:spPr>
          <a:xfrm>
            <a:off x="170597" y="2316750"/>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26" name="Straight Connector 25">
            <a:extLst>
              <a:ext uri="{FF2B5EF4-FFF2-40B4-BE49-F238E27FC236}">
                <a16:creationId xmlns:a16="http://schemas.microsoft.com/office/drawing/2014/main" id="{4116B874-148E-9744-90BE-B1370C1B38B1}"/>
              </a:ext>
            </a:extLst>
          </p:cNvPr>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27" name="Group 26">
            <a:extLst>
              <a:ext uri="{FF2B5EF4-FFF2-40B4-BE49-F238E27FC236}">
                <a16:creationId xmlns:a16="http://schemas.microsoft.com/office/drawing/2014/main" id="{0BD8C57F-1630-1E48-BB0B-55E20591E50C}"/>
              </a:ext>
            </a:extLst>
          </p:cNvPr>
          <p:cNvGrpSpPr/>
          <p:nvPr/>
        </p:nvGrpSpPr>
        <p:grpSpPr>
          <a:xfrm>
            <a:off x="2411661" y="2493619"/>
            <a:ext cx="596638" cy="646331"/>
            <a:chOff x="2997997" y="2209302"/>
            <a:chExt cx="596638" cy="646331"/>
          </a:xfrm>
        </p:grpSpPr>
        <p:sp>
          <p:nvSpPr>
            <p:cNvPr id="28" name="TextBox 27">
              <a:extLst>
                <a:ext uri="{FF2B5EF4-FFF2-40B4-BE49-F238E27FC236}">
                  <a16:creationId xmlns:a16="http://schemas.microsoft.com/office/drawing/2014/main" id="{AF7E4771-6FE4-5743-AF24-46CFD92ECCF3}"/>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29" name="TextBox 28">
              <a:extLst>
                <a:ext uri="{FF2B5EF4-FFF2-40B4-BE49-F238E27FC236}">
                  <a16:creationId xmlns:a16="http://schemas.microsoft.com/office/drawing/2014/main" id="{F294E522-49FD-204F-ADC7-F0A47F3E9754}"/>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pic>
        <p:nvPicPr>
          <p:cNvPr id="30" name="Picture 29">
            <a:extLst>
              <a:ext uri="{FF2B5EF4-FFF2-40B4-BE49-F238E27FC236}">
                <a16:creationId xmlns:a16="http://schemas.microsoft.com/office/drawing/2014/main" id="{73F0D99F-150D-A047-A3D9-28F6263FA7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006" y="3585389"/>
            <a:ext cx="1497960" cy="1497960"/>
          </a:xfrm>
          <a:prstGeom prst="rect">
            <a:avLst/>
          </a:prstGeom>
        </p:spPr>
      </p:pic>
      <p:sp>
        <p:nvSpPr>
          <p:cNvPr id="31" name="TextBox 30">
            <a:extLst>
              <a:ext uri="{FF2B5EF4-FFF2-40B4-BE49-F238E27FC236}">
                <a16:creationId xmlns:a16="http://schemas.microsoft.com/office/drawing/2014/main" id="{2CFC4932-7C76-A14C-8DCD-E0643257B549}"/>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2:</a:t>
            </a:r>
          </a:p>
        </p:txBody>
      </p:sp>
    </p:spTree>
    <p:custDataLst>
      <p:tags r:id="rId1"/>
    </p:custDataLst>
    <p:extLst>
      <p:ext uri="{BB962C8B-B14F-4D97-AF65-F5344CB8AC3E}">
        <p14:creationId xmlns:p14="http://schemas.microsoft.com/office/powerpoint/2010/main" val="263387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27"/>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Driver 3: Increase Elasticity                                                     </a:t>
            </a:r>
          </a:p>
        </p:txBody>
      </p:sp>
      <p:sp>
        <p:nvSpPr>
          <p:cNvPr id="32" name="TextBox 31"/>
          <p:cNvSpPr txBox="1"/>
          <p:nvPr/>
        </p:nvSpPr>
        <p:spPr>
          <a:xfrm>
            <a:off x="3733799" y="1164134"/>
            <a:ext cx="8215745" cy="5324535"/>
          </a:xfrm>
          <a:prstGeom prst="rect">
            <a:avLst/>
          </a:prstGeom>
          <a:noFill/>
        </p:spPr>
        <p:txBody>
          <a:bodyPr wrap="square" rtlCol="0">
            <a:spAutoFit/>
          </a:bodyPr>
          <a:lstStyle/>
          <a:p>
            <a:pPr marL="349250" indent="-349250" defTabSz="342900">
              <a:buBlip>
                <a:blip r:embed="rId4"/>
              </a:buBlip>
            </a:pPr>
            <a:r>
              <a:rPr lang="en-US" sz="2800" b="1" dirty="0">
                <a:latin typeface="Amazon Ember" panose="020B0603020204020204" pitchFamily="34" charset="0"/>
                <a:ea typeface="Amazon Ember" panose="020B0603020204020204" pitchFamily="34" charset="0"/>
                <a:cs typeface="Amazon Ember" panose="020B0603020204020204" pitchFamily="34" charset="0"/>
              </a:rPr>
              <a:t>Elasticity </a:t>
            </a:r>
          </a:p>
          <a:p>
            <a:pPr lvl="1" defTabSz="342900"/>
            <a:r>
              <a:rPr lang="en-US" sz="2400" dirty="0">
                <a:latin typeface="Amazon Ember" panose="020B0603020204020204" pitchFamily="34" charset="0"/>
                <a:ea typeface="Amazon Ember" panose="020B0603020204020204" pitchFamily="34" charset="0"/>
                <a:cs typeface="Amazon Ember" panose="020B0603020204020204" pitchFamily="34" charset="0"/>
              </a:rPr>
              <a:t>Using an instance when you need, turning it off when you don’t</a:t>
            </a:r>
          </a:p>
          <a:p>
            <a:pPr lvl="1" defTabSz="342900"/>
            <a:endParaRPr lang="en-US" sz="2800" b="1" dirty="0">
              <a:latin typeface="Amazon Ember" panose="020B0603020204020204" pitchFamily="34" charset="0"/>
              <a:ea typeface="Amazon Ember" panose="020B0603020204020204" pitchFamily="34" charset="0"/>
              <a:cs typeface="Amazon Ember" panose="020B0603020204020204" pitchFamily="34" charset="0"/>
            </a:endParaRPr>
          </a:p>
          <a:p>
            <a:pPr marL="349250" indent="-349250" defTabSz="342900">
              <a:buBlip>
                <a:blip r:embed="rId4"/>
              </a:buBlip>
            </a:pPr>
            <a:r>
              <a:rPr lang="en-US" sz="2800" b="1" dirty="0">
                <a:latin typeface="Amazon Ember" panose="020B0603020204020204" pitchFamily="34" charset="0"/>
                <a:ea typeface="Amazon Ember" panose="020B0603020204020204" pitchFamily="34" charset="0"/>
                <a:cs typeface="Amazon Ember" panose="020B0603020204020204" pitchFamily="34" charset="0"/>
              </a:rPr>
              <a:t>Turn off non-production instances</a:t>
            </a:r>
          </a:p>
          <a:p>
            <a:pPr marL="349250" lvl="1">
              <a:buClr>
                <a:schemeClr val="accent1"/>
              </a:buClr>
            </a:pPr>
            <a:r>
              <a:rPr lang="en-US" sz="2400" dirty="0">
                <a:latin typeface="Amazon Ember" panose="020B0603020204020204" pitchFamily="34" charset="0"/>
                <a:ea typeface="Amazon Ember" panose="020B0603020204020204" pitchFamily="34" charset="0"/>
                <a:cs typeface="Amazon Ember" panose="020B0603020204020204" pitchFamily="34" charset="0"/>
              </a:rPr>
              <a:t>Example: Dev/test</a:t>
            </a:r>
          </a:p>
          <a:p>
            <a:pPr marL="257175" indent="-257175" defTabSz="342900">
              <a:buBlip>
                <a:blip r:embed="rId4"/>
              </a:buBlip>
            </a:pP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a:p>
            <a:pPr marL="349250" indent="-349250" defTabSz="342900">
              <a:buBlip>
                <a:blip r:embed="rId4"/>
              </a:buBlip>
            </a:pPr>
            <a:r>
              <a:rPr lang="en-US" sz="2800" b="1" dirty="0">
                <a:latin typeface="Amazon Ember" panose="020B0603020204020204" pitchFamily="34" charset="0"/>
                <a:ea typeface="Amazon Ember" panose="020B0603020204020204" pitchFamily="34" charset="0"/>
                <a:cs typeface="Amazon Ember" panose="020B0603020204020204" pitchFamily="34" charset="0"/>
              </a:rPr>
              <a:t>Auto scale production</a:t>
            </a:r>
          </a:p>
          <a:p>
            <a:pPr marL="349250" lvl="1">
              <a:buClr>
                <a:schemeClr val="accent1"/>
              </a:buClr>
            </a:pPr>
            <a:r>
              <a:rPr lang="en-US" sz="2400" dirty="0">
                <a:latin typeface="Amazon Ember" panose="020B0603020204020204" pitchFamily="34" charset="0"/>
                <a:ea typeface="Amazon Ember" panose="020B0603020204020204" pitchFamily="34" charset="0"/>
                <a:cs typeface="Amazon Ember" panose="020B0603020204020204" pitchFamily="34" charset="0"/>
              </a:rPr>
              <a:t>Use Auto Scaling to scale up and down based on demand and usage (e.g., spikes)</a:t>
            </a:r>
          </a:p>
          <a:p>
            <a:pPr marL="349250" lvl="1">
              <a:buClr>
                <a:schemeClr val="accent1"/>
              </a:buClr>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marL="349250" indent="-349250" defTabSz="342900">
              <a:buBlip>
                <a:blip r:embed="rId4"/>
              </a:buBlip>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Target: </a:t>
            </a:r>
            <a:r>
              <a:rPr lang="en-US" sz="2800" b="1" dirty="0">
                <a:latin typeface="Amazon Ember" panose="020B0603020204020204" pitchFamily="34" charset="0"/>
                <a:ea typeface="Amazon Ember" panose="020B0603020204020204" pitchFamily="34" charset="0"/>
                <a:cs typeface="Amazon Ember" panose="020B0603020204020204" pitchFamily="34" charset="0"/>
              </a:rPr>
              <a:t>20-30% of Amazon EC2 instances</a:t>
            </a:r>
          </a:p>
          <a:p>
            <a:pPr marL="349250" lvl="1">
              <a:buClr>
                <a:schemeClr val="accent1"/>
              </a:buClr>
            </a:pPr>
            <a:r>
              <a:rPr lang="en-US" sz="2400" dirty="0">
                <a:latin typeface="Amazon Ember" panose="020B0603020204020204" pitchFamily="34" charset="0"/>
                <a:ea typeface="Amazon Ember" panose="020B0603020204020204" pitchFamily="34" charset="0"/>
                <a:cs typeface="Amazon Ember" panose="020B0603020204020204" pitchFamily="34" charset="0"/>
              </a:rPr>
              <a:t>Run in On-demand or as Spot</a:t>
            </a:r>
          </a:p>
        </p:txBody>
      </p:sp>
      <p:sp>
        <p:nvSpPr>
          <p:cNvPr id="11" name="TextBox 10">
            <a:extLst>
              <a:ext uri="{FF2B5EF4-FFF2-40B4-BE49-F238E27FC236}">
                <a16:creationId xmlns:a16="http://schemas.microsoft.com/office/drawing/2014/main" id="{DDB677DB-4ED0-7842-90BC-0DDB620761A7}"/>
              </a:ext>
            </a:extLst>
          </p:cNvPr>
          <p:cNvSpPr txBox="1"/>
          <p:nvPr/>
        </p:nvSpPr>
        <p:spPr>
          <a:xfrm>
            <a:off x="170597" y="2316750"/>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12" name="Straight Connector 11">
            <a:extLst>
              <a:ext uri="{FF2B5EF4-FFF2-40B4-BE49-F238E27FC236}">
                <a16:creationId xmlns:a16="http://schemas.microsoft.com/office/drawing/2014/main" id="{101ED6DC-CAEB-2F47-9D46-14C2E09C92F1}"/>
              </a:ext>
            </a:extLst>
          </p:cNvPr>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13" name="Group 12">
            <a:extLst>
              <a:ext uri="{FF2B5EF4-FFF2-40B4-BE49-F238E27FC236}">
                <a16:creationId xmlns:a16="http://schemas.microsoft.com/office/drawing/2014/main" id="{4514FBB6-0E98-B94C-8FCC-554276E506DB}"/>
              </a:ext>
            </a:extLst>
          </p:cNvPr>
          <p:cNvGrpSpPr/>
          <p:nvPr/>
        </p:nvGrpSpPr>
        <p:grpSpPr>
          <a:xfrm>
            <a:off x="2411661" y="2818086"/>
            <a:ext cx="596638" cy="646331"/>
            <a:chOff x="2997997" y="2209302"/>
            <a:chExt cx="596638" cy="646331"/>
          </a:xfrm>
        </p:grpSpPr>
        <p:sp>
          <p:nvSpPr>
            <p:cNvPr id="15" name="TextBox 14">
              <a:extLst>
                <a:ext uri="{FF2B5EF4-FFF2-40B4-BE49-F238E27FC236}">
                  <a16:creationId xmlns:a16="http://schemas.microsoft.com/office/drawing/2014/main" id="{06C40EFE-3EC4-DF40-BA81-4245AEE8D4F0}"/>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16" name="TextBox 15">
              <a:extLst>
                <a:ext uri="{FF2B5EF4-FFF2-40B4-BE49-F238E27FC236}">
                  <a16:creationId xmlns:a16="http://schemas.microsoft.com/office/drawing/2014/main" id="{A8E71099-BB2B-C443-9C47-0E9680FA9555}"/>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sp>
        <p:nvSpPr>
          <p:cNvPr id="18" name="TextBox 17">
            <a:extLst>
              <a:ext uri="{FF2B5EF4-FFF2-40B4-BE49-F238E27FC236}">
                <a16:creationId xmlns:a16="http://schemas.microsoft.com/office/drawing/2014/main" id="{4F30F1B0-E83D-114E-A169-0C091D1FBCB6}"/>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3:</a:t>
            </a:r>
          </a:p>
        </p:txBody>
      </p:sp>
      <p:pic>
        <p:nvPicPr>
          <p:cNvPr id="19" name="Picture 18">
            <a:extLst>
              <a:ext uri="{FF2B5EF4-FFF2-40B4-BE49-F238E27FC236}">
                <a16:creationId xmlns:a16="http://schemas.microsoft.com/office/drawing/2014/main" id="{97FBAA96-97D8-B34E-BA94-820843FA96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841" y="3728777"/>
            <a:ext cx="1371125" cy="1371125"/>
          </a:xfrm>
          <a:prstGeom prst="rect">
            <a:avLst/>
          </a:prstGeom>
        </p:spPr>
      </p:pic>
    </p:spTree>
    <p:custDataLst>
      <p:tags r:id="rId1"/>
    </p:custDataLst>
    <p:extLst>
      <p:ext uri="{BB962C8B-B14F-4D97-AF65-F5344CB8AC3E}">
        <p14:creationId xmlns:p14="http://schemas.microsoft.com/office/powerpoint/2010/main" val="76847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13"/>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Using Right-sizing and Elasticity to Lower Cost                                                    </a:t>
            </a:r>
          </a:p>
        </p:txBody>
      </p:sp>
      <p:sp>
        <p:nvSpPr>
          <p:cNvPr id="71" name="TextBox 70"/>
          <p:cNvSpPr txBox="1"/>
          <p:nvPr/>
        </p:nvSpPr>
        <p:spPr>
          <a:xfrm>
            <a:off x="3042520" y="1549400"/>
            <a:ext cx="6645957" cy="400124"/>
          </a:xfrm>
          <a:prstGeom prst="rect">
            <a:avLst/>
          </a:prstGeom>
          <a:noFill/>
        </p:spPr>
        <p:txBody>
          <a:bodyPr wrap="square" lIns="91452" tIns="45727" rIns="91452" bIns="45727"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More, smaller instances vs. fewer, larger instances</a:t>
            </a:r>
          </a:p>
        </p:txBody>
      </p:sp>
      <p:grpSp>
        <p:nvGrpSpPr>
          <p:cNvPr id="72" name="Group 71"/>
          <p:cNvGrpSpPr/>
          <p:nvPr/>
        </p:nvGrpSpPr>
        <p:grpSpPr>
          <a:xfrm>
            <a:off x="3261742" y="2107580"/>
            <a:ext cx="7375502" cy="3429889"/>
            <a:chOff x="1437194" y="1646984"/>
            <a:chExt cx="6258476" cy="2910430"/>
          </a:xfrm>
          <a:solidFill>
            <a:srgbClr val="E98E31"/>
          </a:solidFill>
        </p:grpSpPr>
        <p:sp>
          <p:nvSpPr>
            <p:cNvPr id="73" name="Rectangle 72"/>
            <p:cNvSpPr/>
            <p:nvPr/>
          </p:nvSpPr>
          <p:spPr>
            <a:xfrm>
              <a:off x="1437194"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4" name="Rectangle 73"/>
            <p:cNvSpPr/>
            <p:nvPr/>
          </p:nvSpPr>
          <p:spPr>
            <a:xfrm>
              <a:off x="3097159"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5" name="Rectangle 74"/>
            <p:cNvSpPr/>
            <p:nvPr/>
          </p:nvSpPr>
          <p:spPr>
            <a:xfrm>
              <a:off x="2433173"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6" name="Rectangle 75"/>
            <p:cNvSpPr/>
            <p:nvPr/>
          </p:nvSpPr>
          <p:spPr>
            <a:xfrm>
              <a:off x="3761145"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7" name="Rectangle 76"/>
            <p:cNvSpPr/>
            <p:nvPr/>
          </p:nvSpPr>
          <p:spPr>
            <a:xfrm>
              <a:off x="2765166"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8" name="Rectangle 77"/>
            <p:cNvSpPr/>
            <p:nvPr/>
          </p:nvSpPr>
          <p:spPr>
            <a:xfrm>
              <a:off x="4425131"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79" name="Rectangle 78"/>
            <p:cNvSpPr/>
            <p:nvPr/>
          </p:nvSpPr>
          <p:spPr>
            <a:xfrm>
              <a:off x="3429152"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0" name="Rectangle 79"/>
            <p:cNvSpPr/>
            <p:nvPr/>
          </p:nvSpPr>
          <p:spPr>
            <a:xfrm>
              <a:off x="5089117"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1" name="Rectangle 80"/>
            <p:cNvSpPr/>
            <p:nvPr/>
          </p:nvSpPr>
          <p:spPr>
            <a:xfrm>
              <a:off x="4093138"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2" name="Rectangle 81"/>
            <p:cNvSpPr/>
            <p:nvPr/>
          </p:nvSpPr>
          <p:spPr>
            <a:xfrm>
              <a:off x="5421110"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3" name="Rectangle 82"/>
            <p:cNvSpPr/>
            <p:nvPr/>
          </p:nvSpPr>
          <p:spPr>
            <a:xfrm>
              <a:off x="4757124"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4" name="Rectangle 83"/>
            <p:cNvSpPr/>
            <p:nvPr/>
          </p:nvSpPr>
          <p:spPr>
            <a:xfrm>
              <a:off x="7413073"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5" name="Rectangle 84"/>
            <p:cNvSpPr/>
            <p:nvPr/>
          </p:nvSpPr>
          <p:spPr>
            <a:xfrm>
              <a:off x="1769187"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6" name="Rectangle 85"/>
            <p:cNvSpPr/>
            <p:nvPr/>
          </p:nvSpPr>
          <p:spPr>
            <a:xfrm>
              <a:off x="2101180"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7" name="Rectangle 86"/>
            <p:cNvSpPr/>
            <p:nvPr/>
          </p:nvSpPr>
          <p:spPr>
            <a:xfrm>
              <a:off x="7081075"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8" name="Rectangle 87"/>
            <p:cNvSpPr/>
            <p:nvPr/>
          </p:nvSpPr>
          <p:spPr>
            <a:xfrm>
              <a:off x="5753103"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89" name="Rectangle 88"/>
            <p:cNvSpPr/>
            <p:nvPr/>
          </p:nvSpPr>
          <p:spPr>
            <a:xfrm>
              <a:off x="6085096"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0" name="Rectangle 89"/>
            <p:cNvSpPr/>
            <p:nvPr/>
          </p:nvSpPr>
          <p:spPr>
            <a:xfrm>
              <a:off x="6417089"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1" name="Rectangle 90"/>
            <p:cNvSpPr/>
            <p:nvPr/>
          </p:nvSpPr>
          <p:spPr>
            <a:xfrm>
              <a:off x="6749082" y="36138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2" name="Rectangle 91"/>
            <p:cNvSpPr/>
            <p:nvPr/>
          </p:nvSpPr>
          <p:spPr>
            <a:xfrm>
              <a:off x="3098747"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3" name="Rectangle 92"/>
            <p:cNvSpPr/>
            <p:nvPr/>
          </p:nvSpPr>
          <p:spPr>
            <a:xfrm>
              <a:off x="3762733"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4" name="Rectangle 93"/>
            <p:cNvSpPr/>
            <p:nvPr/>
          </p:nvSpPr>
          <p:spPr>
            <a:xfrm>
              <a:off x="2766754"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5" name="Rectangle 94"/>
            <p:cNvSpPr/>
            <p:nvPr/>
          </p:nvSpPr>
          <p:spPr>
            <a:xfrm>
              <a:off x="4426719"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6" name="Rectangle 95"/>
            <p:cNvSpPr/>
            <p:nvPr/>
          </p:nvSpPr>
          <p:spPr>
            <a:xfrm>
              <a:off x="3430740"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7" name="Rectangle 96"/>
            <p:cNvSpPr/>
            <p:nvPr/>
          </p:nvSpPr>
          <p:spPr>
            <a:xfrm>
              <a:off x="4094726"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8" name="Rectangle 97"/>
            <p:cNvSpPr/>
            <p:nvPr/>
          </p:nvSpPr>
          <p:spPr>
            <a:xfrm>
              <a:off x="4758712"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99" name="Rectangle 98"/>
            <p:cNvSpPr/>
            <p:nvPr/>
          </p:nvSpPr>
          <p:spPr>
            <a:xfrm>
              <a:off x="3754795" y="1646984"/>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100" name="Rectangle 99"/>
            <p:cNvSpPr/>
            <p:nvPr/>
          </p:nvSpPr>
          <p:spPr>
            <a:xfrm>
              <a:off x="3422802" y="1646984"/>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101" name="Rectangle 100"/>
            <p:cNvSpPr/>
            <p:nvPr/>
          </p:nvSpPr>
          <p:spPr>
            <a:xfrm>
              <a:off x="2430615" y="2623296"/>
              <a:ext cx="282597" cy="94351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grpSp>
      <p:sp>
        <p:nvSpPr>
          <p:cNvPr id="102" name="TextBox 101"/>
          <p:cNvSpPr txBox="1"/>
          <p:nvPr/>
        </p:nvSpPr>
        <p:spPr>
          <a:xfrm>
            <a:off x="3042519" y="5743904"/>
            <a:ext cx="7959777" cy="338568"/>
          </a:xfrm>
          <a:prstGeom prst="rect">
            <a:avLst/>
          </a:prstGeom>
          <a:noFill/>
        </p:spPr>
        <p:txBody>
          <a:bodyPr wrap="square" lIns="91452" tIns="45727" rIns="91452" bIns="45727"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*Assumes Linux instances in the US-East (N. Virginia) Region at 720 hours per month</a:t>
            </a:r>
          </a:p>
        </p:txBody>
      </p:sp>
      <p:grpSp>
        <p:nvGrpSpPr>
          <p:cNvPr id="103" name="Group 102"/>
          <p:cNvGrpSpPr/>
          <p:nvPr/>
        </p:nvGrpSpPr>
        <p:grpSpPr>
          <a:xfrm>
            <a:off x="8589906" y="2052791"/>
            <a:ext cx="3298357" cy="1457094"/>
            <a:chOff x="8570298" y="1676400"/>
            <a:chExt cx="3298357" cy="1457094"/>
          </a:xfrm>
        </p:grpSpPr>
        <p:sp>
          <p:nvSpPr>
            <p:cNvPr id="104" name="Rectangle 103"/>
            <p:cNvSpPr/>
            <p:nvPr/>
          </p:nvSpPr>
          <p:spPr>
            <a:xfrm>
              <a:off x="8570298" y="1676400"/>
              <a:ext cx="2979133" cy="1457094"/>
            </a:xfrm>
            <a:prstGeom prst="rect">
              <a:avLst/>
            </a:prstGeom>
            <a:solidFill>
              <a:srgbClr val="F8F8F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105" name="TextBox 104"/>
            <p:cNvSpPr txBox="1"/>
            <p:nvPr/>
          </p:nvSpPr>
          <p:spPr>
            <a:xfrm>
              <a:off x="9125825" y="1808373"/>
              <a:ext cx="274282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29 m4.large @ $0.120/hr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E98E31"/>
                  </a:solidFill>
                  <a:effectLst/>
                  <a:uLnTx/>
                  <a:uFillTx/>
                  <a:latin typeface="Amazon Ember" panose="020B0603020204020204" pitchFamily="34" charset="0"/>
                  <a:ea typeface="Amazon Ember" panose="020B0603020204020204" pitchFamily="34" charset="0"/>
                  <a:cs typeface="Amazon Ember" panose="020B0603020204020204" pitchFamily="34" charset="0"/>
                </a:rPr>
                <a:t>$2,505.60/mo*</a:t>
              </a:r>
            </a:p>
          </p:txBody>
        </p:sp>
        <p:sp>
          <p:nvSpPr>
            <p:cNvPr id="106" name="TextBox 105"/>
            <p:cNvSpPr txBox="1"/>
            <p:nvPr/>
          </p:nvSpPr>
          <p:spPr>
            <a:xfrm>
              <a:off x="9125825" y="2475863"/>
              <a:ext cx="2742830"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59 t2.medium @ $0.052/hr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E98E31"/>
                  </a:solidFill>
                  <a:effectLst/>
                  <a:uLnTx/>
                  <a:uFillTx/>
                  <a:latin typeface="Amazon Ember" panose="020B0603020204020204" pitchFamily="34" charset="0"/>
                  <a:ea typeface="Amazon Ember" panose="020B0603020204020204" pitchFamily="34" charset="0"/>
                  <a:cs typeface="Amazon Ember" panose="020B0603020204020204" pitchFamily="34" charset="0"/>
                </a:rPr>
                <a:t>$2,208.96/mo*</a:t>
              </a:r>
            </a:p>
          </p:txBody>
        </p:sp>
        <p:sp>
          <p:nvSpPr>
            <p:cNvPr id="107" name="Rectangle 106"/>
            <p:cNvSpPr/>
            <p:nvPr/>
          </p:nvSpPr>
          <p:spPr>
            <a:xfrm>
              <a:off x="8716446" y="1808373"/>
              <a:ext cx="337347" cy="584775"/>
            </a:xfrm>
            <a:prstGeom prst="rect">
              <a:avLst/>
            </a:prstGeom>
            <a:solidFill>
              <a:srgbClr val="E98E3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sp>
          <p:nvSpPr>
            <p:cNvPr id="108" name="Rectangle 107"/>
            <p:cNvSpPr/>
            <p:nvPr/>
          </p:nvSpPr>
          <p:spPr>
            <a:xfrm>
              <a:off x="8720689" y="2586679"/>
              <a:ext cx="333104" cy="333104"/>
            </a:xfrm>
            <a:prstGeom prst="rect">
              <a:avLst/>
            </a:prstGeom>
            <a:solidFill>
              <a:srgbClr val="FDD64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Arial"/>
                <a:ea typeface=""/>
                <a:cs typeface=""/>
              </a:endParaRPr>
            </a:p>
          </p:txBody>
        </p:sp>
      </p:grpSp>
      <p:sp>
        <p:nvSpPr>
          <p:cNvPr id="49" name="Freeform 48"/>
          <p:cNvSpPr/>
          <p:nvPr/>
        </p:nvSpPr>
        <p:spPr>
          <a:xfrm>
            <a:off x="3282151" y="3022851"/>
            <a:ext cx="7357589" cy="2282975"/>
          </a:xfrm>
          <a:custGeom>
            <a:avLst/>
            <a:gdLst>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477573 w 7351533"/>
              <a:gd name="connsiteY5" fmla="*/ 985926 h 2360554"/>
              <a:gd name="connsiteX6" fmla="*/ 1574463 w 7351533"/>
              <a:gd name="connsiteY6" fmla="*/ 658922 h 2360554"/>
              <a:gd name="connsiteX7" fmla="*/ 1774299 w 7351533"/>
              <a:gd name="connsiteY7" fmla="*/ 350085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87878 w 7351533"/>
              <a:gd name="connsiteY14" fmla="*/ 919314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477573 w 7351533"/>
              <a:gd name="connsiteY5" fmla="*/ 985926 h 2360554"/>
              <a:gd name="connsiteX6" fmla="*/ 1598685 w 7351533"/>
              <a:gd name="connsiteY6" fmla="*/ 677089 h 2360554"/>
              <a:gd name="connsiteX7" fmla="*/ 1774299 w 7351533"/>
              <a:gd name="connsiteY7" fmla="*/ 350085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87878 w 7351533"/>
              <a:gd name="connsiteY14" fmla="*/ 919314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598685 w 7351533"/>
              <a:gd name="connsiteY6" fmla="*/ 677089 h 2360554"/>
              <a:gd name="connsiteX7" fmla="*/ 1774299 w 7351533"/>
              <a:gd name="connsiteY7" fmla="*/ 350085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87878 w 7351533"/>
              <a:gd name="connsiteY14" fmla="*/ 919314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598685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87878 w 7351533"/>
              <a:gd name="connsiteY14" fmla="*/ 919314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87878 w 7351533"/>
              <a:gd name="connsiteY14" fmla="*/ 919314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808990 w 7351533"/>
              <a:gd name="connsiteY15" fmla="*/ 1173651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778712 w 7351533"/>
              <a:gd name="connsiteY15" fmla="*/ 1185762 h 2360554"/>
              <a:gd name="connsiteX16" fmla="*/ 3936159 w 7351533"/>
              <a:gd name="connsiteY16" fmla="*/ 1512766 h 2360554"/>
              <a:gd name="connsiteX17" fmla="*/ 4178384 w 7351533"/>
              <a:gd name="connsiteY17" fmla="*/ 1803436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30604 h 2360554"/>
              <a:gd name="connsiteX19" fmla="*/ 5050394 w 7351533"/>
              <a:gd name="connsiteY19" fmla="*/ 2063828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30604 h 2360554"/>
              <a:gd name="connsiteX19" fmla="*/ 5044338 w 7351533"/>
              <a:gd name="connsiteY19" fmla="*/ 2088051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54826 h 2360554"/>
              <a:gd name="connsiteX19" fmla="*/ 5044338 w 7351533"/>
              <a:gd name="connsiteY19" fmla="*/ 2088051 h 2360554"/>
              <a:gd name="connsiteX20" fmla="*/ 5710458 w 7351533"/>
              <a:gd name="connsiteY20" fmla="*/ 2142551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627321 w 7351533"/>
              <a:gd name="connsiteY14" fmla="*/ 882980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54826 h 2360554"/>
              <a:gd name="connsiteX19" fmla="*/ 5044338 w 7351533"/>
              <a:gd name="connsiteY19" fmla="*/ 2088051 h 2360554"/>
              <a:gd name="connsiteX20" fmla="*/ 5704402 w 7351533"/>
              <a:gd name="connsiteY20" fmla="*/ 2160718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04577 w 7351533"/>
              <a:gd name="connsiteY7" fmla="*/ 374308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590987 w 7351533"/>
              <a:gd name="connsiteY14" fmla="*/ 858757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54826 h 2360554"/>
              <a:gd name="connsiteX19" fmla="*/ 5044338 w 7351533"/>
              <a:gd name="connsiteY19" fmla="*/ 2088051 h 2360554"/>
              <a:gd name="connsiteX20" fmla="*/ 5704402 w 7351533"/>
              <a:gd name="connsiteY20" fmla="*/ 2160718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0554 h 2360554"/>
              <a:gd name="connsiteX1" fmla="*/ 381504 w 7351533"/>
              <a:gd name="connsiteY1" fmla="*/ 2312109 h 2360554"/>
              <a:gd name="connsiteX2" fmla="*/ 799343 w 7351533"/>
              <a:gd name="connsiteY2" fmla="*/ 2130440 h 2360554"/>
              <a:gd name="connsiteX3" fmla="*/ 1120291 w 7351533"/>
              <a:gd name="connsiteY3" fmla="*/ 1851881 h 2360554"/>
              <a:gd name="connsiteX4" fmla="*/ 1380683 w 7351533"/>
              <a:gd name="connsiteY4" fmla="*/ 1421931 h 2360554"/>
              <a:gd name="connsiteX5" fmla="*/ 1501795 w 7351533"/>
              <a:gd name="connsiteY5" fmla="*/ 998037 h 2360554"/>
              <a:gd name="connsiteX6" fmla="*/ 1616852 w 7351533"/>
              <a:gd name="connsiteY6" fmla="*/ 677089 h 2360554"/>
              <a:gd name="connsiteX7" fmla="*/ 1853022 w 7351533"/>
              <a:gd name="connsiteY7" fmla="*/ 398531 h 2360554"/>
              <a:gd name="connsiteX8" fmla="*/ 2016524 w 7351533"/>
              <a:gd name="connsiteY8" fmla="*/ 156305 h 2360554"/>
              <a:gd name="connsiteX9" fmla="*/ 2325361 w 7351533"/>
              <a:gd name="connsiteY9" fmla="*/ 29137 h 2360554"/>
              <a:gd name="connsiteX10" fmla="*/ 2688699 w 7351533"/>
              <a:gd name="connsiteY10" fmla="*/ 4914 h 2360554"/>
              <a:gd name="connsiteX11" fmla="*/ 2949091 w 7351533"/>
              <a:gd name="connsiteY11" fmla="*/ 101804 h 2360554"/>
              <a:gd name="connsiteX12" fmla="*/ 3161038 w 7351533"/>
              <a:gd name="connsiteY12" fmla="*/ 277417 h 2360554"/>
              <a:gd name="connsiteX13" fmla="*/ 3372985 w 7351533"/>
              <a:gd name="connsiteY13" fmla="*/ 519643 h 2360554"/>
              <a:gd name="connsiteX14" fmla="*/ 3590987 w 7351533"/>
              <a:gd name="connsiteY14" fmla="*/ 858757 h 2360554"/>
              <a:gd name="connsiteX15" fmla="*/ 3778712 w 7351533"/>
              <a:gd name="connsiteY15" fmla="*/ 1185762 h 2360554"/>
              <a:gd name="connsiteX16" fmla="*/ 3936159 w 7351533"/>
              <a:gd name="connsiteY16" fmla="*/ 1512766 h 2360554"/>
              <a:gd name="connsiteX17" fmla="*/ 4202607 w 7351533"/>
              <a:gd name="connsiteY17" fmla="*/ 1791325 h 2360554"/>
              <a:gd name="connsiteX18" fmla="*/ 4487221 w 7351533"/>
              <a:gd name="connsiteY18" fmla="*/ 1954826 h 2360554"/>
              <a:gd name="connsiteX19" fmla="*/ 5044338 w 7351533"/>
              <a:gd name="connsiteY19" fmla="*/ 2088051 h 2360554"/>
              <a:gd name="connsiteX20" fmla="*/ 5704402 w 7351533"/>
              <a:gd name="connsiteY20" fmla="*/ 2160718 h 2360554"/>
              <a:gd name="connsiteX21" fmla="*/ 6388688 w 7351533"/>
              <a:gd name="connsiteY21" fmla="*/ 2209163 h 2360554"/>
              <a:gd name="connsiteX22" fmla="*/ 6836805 w 7351533"/>
              <a:gd name="connsiteY22" fmla="*/ 2221274 h 2360554"/>
              <a:gd name="connsiteX23" fmla="*/ 7351533 w 7351533"/>
              <a:gd name="connsiteY23" fmla="*/ 2227330 h 2360554"/>
              <a:gd name="connsiteX0" fmla="*/ 0 w 7351533"/>
              <a:gd name="connsiteY0" fmla="*/ 2361699 h 2361699"/>
              <a:gd name="connsiteX1" fmla="*/ 381504 w 7351533"/>
              <a:gd name="connsiteY1" fmla="*/ 2313254 h 2361699"/>
              <a:gd name="connsiteX2" fmla="*/ 799343 w 7351533"/>
              <a:gd name="connsiteY2" fmla="*/ 2131585 h 2361699"/>
              <a:gd name="connsiteX3" fmla="*/ 1120291 w 7351533"/>
              <a:gd name="connsiteY3" fmla="*/ 1853026 h 2361699"/>
              <a:gd name="connsiteX4" fmla="*/ 1380683 w 7351533"/>
              <a:gd name="connsiteY4" fmla="*/ 1423076 h 2361699"/>
              <a:gd name="connsiteX5" fmla="*/ 1501795 w 7351533"/>
              <a:gd name="connsiteY5" fmla="*/ 999182 h 2361699"/>
              <a:gd name="connsiteX6" fmla="*/ 1616852 w 7351533"/>
              <a:gd name="connsiteY6" fmla="*/ 678234 h 2361699"/>
              <a:gd name="connsiteX7" fmla="*/ 1853022 w 7351533"/>
              <a:gd name="connsiteY7" fmla="*/ 399676 h 2361699"/>
              <a:gd name="connsiteX8" fmla="*/ 2046802 w 7351533"/>
              <a:gd name="connsiteY8" fmla="*/ 193784 h 2361699"/>
              <a:gd name="connsiteX9" fmla="*/ 2325361 w 7351533"/>
              <a:gd name="connsiteY9" fmla="*/ 30282 h 2361699"/>
              <a:gd name="connsiteX10" fmla="*/ 2688699 w 7351533"/>
              <a:gd name="connsiteY10" fmla="*/ 6059 h 2361699"/>
              <a:gd name="connsiteX11" fmla="*/ 2949091 w 7351533"/>
              <a:gd name="connsiteY11" fmla="*/ 102949 h 2361699"/>
              <a:gd name="connsiteX12" fmla="*/ 3161038 w 7351533"/>
              <a:gd name="connsiteY12" fmla="*/ 278562 h 2361699"/>
              <a:gd name="connsiteX13" fmla="*/ 3372985 w 7351533"/>
              <a:gd name="connsiteY13" fmla="*/ 520788 h 2361699"/>
              <a:gd name="connsiteX14" fmla="*/ 3590987 w 7351533"/>
              <a:gd name="connsiteY14" fmla="*/ 859902 h 2361699"/>
              <a:gd name="connsiteX15" fmla="*/ 3778712 w 7351533"/>
              <a:gd name="connsiteY15" fmla="*/ 1186907 h 2361699"/>
              <a:gd name="connsiteX16" fmla="*/ 3936159 w 7351533"/>
              <a:gd name="connsiteY16" fmla="*/ 1513911 h 2361699"/>
              <a:gd name="connsiteX17" fmla="*/ 4202607 w 7351533"/>
              <a:gd name="connsiteY17" fmla="*/ 1792470 h 2361699"/>
              <a:gd name="connsiteX18" fmla="*/ 4487221 w 7351533"/>
              <a:gd name="connsiteY18" fmla="*/ 1955971 h 2361699"/>
              <a:gd name="connsiteX19" fmla="*/ 5044338 w 7351533"/>
              <a:gd name="connsiteY19" fmla="*/ 2089196 h 2361699"/>
              <a:gd name="connsiteX20" fmla="*/ 5704402 w 7351533"/>
              <a:gd name="connsiteY20" fmla="*/ 2161863 h 2361699"/>
              <a:gd name="connsiteX21" fmla="*/ 6388688 w 7351533"/>
              <a:gd name="connsiteY21" fmla="*/ 2210308 h 2361699"/>
              <a:gd name="connsiteX22" fmla="*/ 6836805 w 7351533"/>
              <a:gd name="connsiteY22" fmla="*/ 2222419 h 2361699"/>
              <a:gd name="connsiteX23" fmla="*/ 7351533 w 7351533"/>
              <a:gd name="connsiteY23" fmla="*/ 2228475 h 2361699"/>
              <a:gd name="connsiteX0" fmla="*/ 0 w 7351533"/>
              <a:gd name="connsiteY0" fmla="*/ 2361699 h 2361699"/>
              <a:gd name="connsiteX1" fmla="*/ 381504 w 7351533"/>
              <a:gd name="connsiteY1" fmla="*/ 2313254 h 2361699"/>
              <a:gd name="connsiteX2" fmla="*/ 799343 w 7351533"/>
              <a:gd name="connsiteY2" fmla="*/ 2131585 h 2361699"/>
              <a:gd name="connsiteX3" fmla="*/ 1120291 w 7351533"/>
              <a:gd name="connsiteY3" fmla="*/ 1853026 h 2361699"/>
              <a:gd name="connsiteX4" fmla="*/ 1380683 w 7351533"/>
              <a:gd name="connsiteY4" fmla="*/ 1423076 h 2361699"/>
              <a:gd name="connsiteX5" fmla="*/ 1501795 w 7351533"/>
              <a:gd name="connsiteY5" fmla="*/ 999182 h 2361699"/>
              <a:gd name="connsiteX6" fmla="*/ 1689520 w 7351533"/>
              <a:gd name="connsiteY6" fmla="*/ 660067 h 2361699"/>
              <a:gd name="connsiteX7" fmla="*/ 1853022 w 7351533"/>
              <a:gd name="connsiteY7" fmla="*/ 399676 h 2361699"/>
              <a:gd name="connsiteX8" fmla="*/ 2046802 w 7351533"/>
              <a:gd name="connsiteY8" fmla="*/ 193784 h 2361699"/>
              <a:gd name="connsiteX9" fmla="*/ 2325361 w 7351533"/>
              <a:gd name="connsiteY9" fmla="*/ 30282 h 2361699"/>
              <a:gd name="connsiteX10" fmla="*/ 2688699 w 7351533"/>
              <a:gd name="connsiteY10" fmla="*/ 6059 h 2361699"/>
              <a:gd name="connsiteX11" fmla="*/ 2949091 w 7351533"/>
              <a:gd name="connsiteY11" fmla="*/ 102949 h 2361699"/>
              <a:gd name="connsiteX12" fmla="*/ 3161038 w 7351533"/>
              <a:gd name="connsiteY12" fmla="*/ 278562 h 2361699"/>
              <a:gd name="connsiteX13" fmla="*/ 3372985 w 7351533"/>
              <a:gd name="connsiteY13" fmla="*/ 520788 h 2361699"/>
              <a:gd name="connsiteX14" fmla="*/ 3590987 w 7351533"/>
              <a:gd name="connsiteY14" fmla="*/ 859902 h 2361699"/>
              <a:gd name="connsiteX15" fmla="*/ 3778712 w 7351533"/>
              <a:gd name="connsiteY15" fmla="*/ 1186907 h 2361699"/>
              <a:gd name="connsiteX16" fmla="*/ 3936159 w 7351533"/>
              <a:gd name="connsiteY16" fmla="*/ 1513911 h 2361699"/>
              <a:gd name="connsiteX17" fmla="*/ 4202607 w 7351533"/>
              <a:gd name="connsiteY17" fmla="*/ 1792470 h 2361699"/>
              <a:gd name="connsiteX18" fmla="*/ 4487221 w 7351533"/>
              <a:gd name="connsiteY18" fmla="*/ 1955971 h 2361699"/>
              <a:gd name="connsiteX19" fmla="*/ 5044338 w 7351533"/>
              <a:gd name="connsiteY19" fmla="*/ 2089196 h 2361699"/>
              <a:gd name="connsiteX20" fmla="*/ 5704402 w 7351533"/>
              <a:gd name="connsiteY20" fmla="*/ 2161863 h 2361699"/>
              <a:gd name="connsiteX21" fmla="*/ 6388688 w 7351533"/>
              <a:gd name="connsiteY21" fmla="*/ 2210308 h 2361699"/>
              <a:gd name="connsiteX22" fmla="*/ 6836805 w 7351533"/>
              <a:gd name="connsiteY22" fmla="*/ 2222419 h 2361699"/>
              <a:gd name="connsiteX23" fmla="*/ 7351533 w 7351533"/>
              <a:gd name="connsiteY23" fmla="*/ 2228475 h 2361699"/>
              <a:gd name="connsiteX0" fmla="*/ 0 w 7351533"/>
              <a:gd name="connsiteY0" fmla="*/ 2361699 h 2361699"/>
              <a:gd name="connsiteX1" fmla="*/ 381504 w 7351533"/>
              <a:gd name="connsiteY1" fmla="*/ 2313254 h 2361699"/>
              <a:gd name="connsiteX2" fmla="*/ 799343 w 7351533"/>
              <a:gd name="connsiteY2" fmla="*/ 2131585 h 2361699"/>
              <a:gd name="connsiteX3" fmla="*/ 1120291 w 7351533"/>
              <a:gd name="connsiteY3" fmla="*/ 1853026 h 2361699"/>
              <a:gd name="connsiteX4" fmla="*/ 1380683 w 7351533"/>
              <a:gd name="connsiteY4" fmla="*/ 1423076 h 2361699"/>
              <a:gd name="connsiteX5" fmla="*/ 1532073 w 7351533"/>
              <a:gd name="connsiteY5" fmla="*/ 1017349 h 2361699"/>
              <a:gd name="connsiteX6" fmla="*/ 1689520 w 7351533"/>
              <a:gd name="connsiteY6" fmla="*/ 660067 h 2361699"/>
              <a:gd name="connsiteX7" fmla="*/ 1853022 w 7351533"/>
              <a:gd name="connsiteY7" fmla="*/ 399676 h 2361699"/>
              <a:gd name="connsiteX8" fmla="*/ 2046802 w 7351533"/>
              <a:gd name="connsiteY8" fmla="*/ 193784 h 2361699"/>
              <a:gd name="connsiteX9" fmla="*/ 2325361 w 7351533"/>
              <a:gd name="connsiteY9" fmla="*/ 30282 h 2361699"/>
              <a:gd name="connsiteX10" fmla="*/ 2688699 w 7351533"/>
              <a:gd name="connsiteY10" fmla="*/ 6059 h 2361699"/>
              <a:gd name="connsiteX11" fmla="*/ 2949091 w 7351533"/>
              <a:gd name="connsiteY11" fmla="*/ 102949 h 2361699"/>
              <a:gd name="connsiteX12" fmla="*/ 3161038 w 7351533"/>
              <a:gd name="connsiteY12" fmla="*/ 278562 h 2361699"/>
              <a:gd name="connsiteX13" fmla="*/ 3372985 w 7351533"/>
              <a:gd name="connsiteY13" fmla="*/ 520788 h 2361699"/>
              <a:gd name="connsiteX14" fmla="*/ 3590987 w 7351533"/>
              <a:gd name="connsiteY14" fmla="*/ 859902 h 2361699"/>
              <a:gd name="connsiteX15" fmla="*/ 3778712 w 7351533"/>
              <a:gd name="connsiteY15" fmla="*/ 1186907 h 2361699"/>
              <a:gd name="connsiteX16" fmla="*/ 3936159 w 7351533"/>
              <a:gd name="connsiteY16" fmla="*/ 1513911 h 2361699"/>
              <a:gd name="connsiteX17" fmla="*/ 4202607 w 7351533"/>
              <a:gd name="connsiteY17" fmla="*/ 1792470 h 2361699"/>
              <a:gd name="connsiteX18" fmla="*/ 4487221 w 7351533"/>
              <a:gd name="connsiteY18" fmla="*/ 1955971 h 2361699"/>
              <a:gd name="connsiteX19" fmla="*/ 5044338 w 7351533"/>
              <a:gd name="connsiteY19" fmla="*/ 2089196 h 2361699"/>
              <a:gd name="connsiteX20" fmla="*/ 5704402 w 7351533"/>
              <a:gd name="connsiteY20" fmla="*/ 2161863 h 2361699"/>
              <a:gd name="connsiteX21" fmla="*/ 6388688 w 7351533"/>
              <a:gd name="connsiteY21" fmla="*/ 2210308 h 2361699"/>
              <a:gd name="connsiteX22" fmla="*/ 6836805 w 7351533"/>
              <a:gd name="connsiteY22" fmla="*/ 2222419 h 2361699"/>
              <a:gd name="connsiteX23" fmla="*/ 7351533 w 7351533"/>
              <a:gd name="connsiteY23" fmla="*/ 2228475 h 2361699"/>
              <a:gd name="connsiteX0" fmla="*/ 0 w 7351533"/>
              <a:gd name="connsiteY0" fmla="*/ 2361699 h 2361699"/>
              <a:gd name="connsiteX1" fmla="*/ 381504 w 7351533"/>
              <a:gd name="connsiteY1" fmla="*/ 2313254 h 2361699"/>
              <a:gd name="connsiteX2" fmla="*/ 799343 w 7351533"/>
              <a:gd name="connsiteY2" fmla="*/ 2131585 h 2361699"/>
              <a:gd name="connsiteX3" fmla="*/ 1120291 w 7351533"/>
              <a:gd name="connsiteY3" fmla="*/ 1853026 h 2361699"/>
              <a:gd name="connsiteX4" fmla="*/ 1380683 w 7351533"/>
              <a:gd name="connsiteY4" fmla="*/ 1423076 h 2361699"/>
              <a:gd name="connsiteX5" fmla="*/ 1532073 w 7351533"/>
              <a:gd name="connsiteY5" fmla="*/ 1017349 h 2361699"/>
              <a:gd name="connsiteX6" fmla="*/ 1689520 w 7351533"/>
              <a:gd name="connsiteY6" fmla="*/ 660067 h 2361699"/>
              <a:gd name="connsiteX7" fmla="*/ 1853022 w 7351533"/>
              <a:gd name="connsiteY7" fmla="*/ 399676 h 2361699"/>
              <a:gd name="connsiteX8" fmla="*/ 2046802 w 7351533"/>
              <a:gd name="connsiteY8" fmla="*/ 193784 h 2361699"/>
              <a:gd name="connsiteX9" fmla="*/ 2325361 w 7351533"/>
              <a:gd name="connsiteY9" fmla="*/ 30282 h 2361699"/>
              <a:gd name="connsiteX10" fmla="*/ 2688699 w 7351533"/>
              <a:gd name="connsiteY10" fmla="*/ 6059 h 2361699"/>
              <a:gd name="connsiteX11" fmla="*/ 2949091 w 7351533"/>
              <a:gd name="connsiteY11" fmla="*/ 102949 h 2361699"/>
              <a:gd name="connsiteX12" fmla="*/ 3161038 w 7351533"/>
              <a:gd name="connsiteY12" fmla="*/ 278562 h 2361699"/>
              <a:gd name="connsiteX13" fmla="*/ 3372985 w 7351533"/>
              <a:gd name="connsiteY13" fmla="*/ 520788 h 2361699"/>
              <a:gd name="connsiteX14" fmla="*/ 3590987 w 7351533"/>
              <a:gd name="connsiteY14" fmla="*/ 859902 h 2361699"/>
              <a:gd name="connsiteX15" fmla="*/ 3748434 w 7351533"/>
              <a:gd name="connsiteY15" fmla="*/ 1168740 h 2361699"/>
              <a:gd name="connsiteX16" fmla="*/ 3936159 w 7351533"/>
              <a:gd name="connsiteY16" fmla="*/ 1513911 h 2361699"/>
              <a:gd name="connsiteX17" fmla="*/ 4202607 w 7351533"/>
              <a:gd name="connsiteY17" fmla="*/ 1792470 h 2361699"/>
              <a:gd name="connsiteX18" fmla="*/ 4487221 w 7351533"/>
              <a:gd name="connsiteY18" fmla="*/ 1955971 h 2361699"/>
              <a:gd name="connsiteX19" fmla="*/ 5044338 w 7351533"/>
              <a:gd name="connsiteY19" fmla="*/ 2089196 h 2361699"/>
              <a:gd name="connsiteX20" fmla="*/ 5704402 w 7351533"/>
              <a:gd name="connsiteY20" fmla="*/ 2161863 h 2361699"/>
              <a:gd name="connsiteX21" fmla="*/ 6388688 w 7351533"/>
              <a:gd name="connsiteY21" fmla="*/ 2210308 h 2361699"/>
              <a:gd name="connsiteX22" fmla="*/ 6836805 w 7351533"/>
              <a:gd name="connsiteY22" fmla="*/ 2222419 h 2361699"/>
              <a:gd name="connsiteX23" fmla="*/ 7351533 w 7351533"/>
              <a:gd name="connsiteY23" fmla="*/ 2228475 h 2361699"/>
              <a:gd name="connsiteX0" fmla="*/ 0 w 7351533"/>
              <a:gd name="connsiteY0" fmla="*/ 2361699 h 2361699"/>
              <a:gd name="connsiteX1" fmla="*/ 381504 w 7351533"/>
              <a:gd name="connsiteY1" fmla="*/ 2313254 h 2361699"/>
              <a:gd name="connsiteX2" fmla="*/ 799343 w 7351533"/>
              <a:gd name="connsiteY2" fmla="*/ 2131585 h 2361699"/>
              <a:gd name="connsiteX3" fmla="*/ 1120291 w 7351533"/>
              <a:gd name="connsiteY3" fmla="*/ 1853026 h 2361699"/>
              <a:gd name="connsiteX4" fmla="*/ 1380683 w 7351533"/>
              <a:gd name="connsiteY4" fmla="*/ 1423076 h 2361699"/>
              <a:gd name="connsiteX5" fmla="*/ 1532073 w 7351533"/>
              <a:gd name="connsiteY5" fmla="*/ 1017349 h 2361699"/>
              <a:gd name="connsiteX6" fmla="*/ 1689520 w 7351533"/>
              <a:gd name="connsiteY6" fmla="*/ 660067 h 2361699"/>
              <a:gd name="connsiteX7" fmla="*/ 1853022 w 7351533"/>
              <a:gd name="connsiteY7" fmla="*/ 399676 h 2361699"/>
              <a:gd name="connsiteX8" fmla="*/ 2046802 w 7351533"/>
              <a:gd name="connsiteY8" fmla="*/ 193784 h 2361699"/>
              <a:gd name="connsiteX9" fmla="*/ 2325361 w 7351533"/>
              <a:gd name="connsiteY9" fmla="*/ 30282 h 2361699"/>
              <a:gd name="connsiteX10" fmla="*/ 2688699 w 7351533"/>
              <a:gd name="connsiteY10" fmla="*/ 6059 h 2361699"/>
              <a:gd name="connsiteX11" fmla="*/ 2949091 w 7351533"/>
              <a:gd name="connsiteY11" fmla="*/ 102949 h 2361699"/>
              <a:gd name="connsiteX12" fmla="*/ 3161038 w 7351533"/>
              <a:gd name="connsiteY12" fmla="*/ 278562 h 2361699"/>
              <a:gd name="connsiteX13" fmla="*/ 3372985 w 7351533"/>
              <a:gd name="connsiteY13" fmla="*/ 520788 h 2361699"/>
              <a:gd name="connsiteX14" fmla="*/ 3572820 w 7351533"/>
              <a:gd name="connsiteY14" fmla="*/ 859902 h 2361699"/>
              <a:gd name="connsiteX15" fmla="*/ 3748434 w 7351533"/>
              <a:gd name="connsiteY15" fmla="*/ 1168740 h 2361699"/>
              <a:gd name="connsiteX16" fmla="*/ 3936159 w 7351533"/>
              <a:gd name="connsiteY16" fmla="*/ 1513911 h 2361699"/>
              <a:gd name="connsiteX17" fmla="*/ 4202607 w 7351533"/>
              <a:gd name="connsiteY17" fmla="*/ 1792470 h 2361699"/>
              <a:gd name="connsiteX18" fmla="*/ 4487221 w 7351533"/>
              <a:gd name="connsiteY18" fmla="*/ 1955971 h 2361699"/>
              <a:gd name="connsiteX19" fmla="*/ 5044338 w 7351533"/>
              <a:gd name="connsiteY19" fmla="*/ 2089196 h 2361699"/>
              <a:gd name="connsiteX20" fmla="*/ 5704402 w 7351533"/>
              <a:gd name="connsiteY20" fmla="*/ 2161863 h 2361699"/>
              <a:gd name="connsiteX21" fmla="*/ 6388688 w 7351533"/>
              <a:gd name="connsiteY21" fmla="*/ 2210308 h 2361699"/>
              <a:gd name="connsiteX22" fmla="*/ 6836805 w 7351533"/>
              <a:gd name="connsiteY22" fmla="*/ 2222419 h 2361699"/>
              <a:gd name="connsiteX23" fmla="*/ 7351533 w 7351533"/>
              <a:gd name="connsiteY23" fmla="*/ 2228475 h 2361699"/>
              <a:gd name="connsiteX0" fmla="*/ 0 w 7357589"/>
              <a:gd name="connsiteY0" fmla="*/ 2282975 h 2319430"/>
              <a:gd name="connsiteX1" fmla="*/ 387560 w 7357589"/>
              <a:gd name="connsiteY1" fmla="*/ 2313254 h 2319430"/>
              <a:gd name="connsiteX2" fmla="*/ 805399 w 7357589"/>
              <a:gd name="connsiteY2" fmla="*/ 2131585 h 2319430"/>
              <a:gd name="connsiteX3" fmla="*/ 1126347 w 7357589"/>
              <a:gd name="connsiteY3" fmla="*/ 1853026 h 2319430"/>
              <a:gd name="connsiteX4" fmla="*/ 1386739 w 7357589"/>
              <a:gd name="connsiteY4" fmla="*/ 1423076 h 2319430"/>
              <a:gd name="connsiteX5" fmla="*/ 1538129 w 7357589"/>
              <a:gd name="connsiteY5" fmla="*/ 1017349 h 2319430"/>
              <a:gd name="connsiteX6" fmla="*/ 1695576 w 7357589"/>
              <a:gd name="connsiteY6" fmla="*/ 660067 h 2319430"/>
              <a:gd name="connsiteX7" fmla="*/ 1859078 w 7357589"/>
              <a:gd name="connsiteY7" fmla="*/ 399676 h 2319430"/>
              <a:gd name="connsiteX8" fmla="*/ 2052858 w 7357589"/>
              <a:gd name="connsiteY8" fmla="*/ 193784 h 2319430"/>
              <a:gd name="connsiteX9" fmla="*/ 2331417 w 7357589"/>
              <a:gd name="connsiteY9" fmla="*/ 30282 h 2319430"/>
              <a:gd name="connsiteX10" fmla="*/ 2694755 w 7357589"/>
              <a:gd name="connsiteY10" fmla="*/ 6059 h 2319430"/>
              <a:gd name="connsiteX11" fmla="*/ 2955147 w 7357589"/>
              <a:gd name="connsiteY11" fmla="*/ 102949 h 2319430"/>
              <a:gd name="connsiteX12" fmla="*/ 3167094 w 7357589"/>
              <a:gd name="connsiteY12" fmla="*/ 278562 h 2319430"/>
              <a:gd name="connsiteX13" fmla="*/ 3379041 w 7357589"/>
              <a:gd name="connsiteY13" fmla="*/ 520788 h 2319430"/>
              <a:gd name="connsiteX14" fmla="*/ 3578876 w 7357589"/>
              <a:gd name="connsiteY14" fmla="*/ 859902 h 2319430"/>
              <a:gd name="connsiteX15" fmla="*/ 3754490 w 7357589"/>
              <a:gd name="connsiteY15" fmla="*/ 1168740 h 2319430"/>
              <a:gd name="connsiteX16" fmla="*/ 3942215 w 7357589"/>
              <a:gd name="connsiteY16" fmla="*/ 1513911 h 2319430"/>
              <a:gd name="connsiteX17" fmla="*/ 4208663 w 7357589"/>
              <a:gd name="connsiteY17" fmla="*/ 1792470 h 2319430"/>
              <a:gd name="connsiteX18" fmla="*/ 4493277 w 7357589"/>
              <a:gd name="connsiteY18" fmla="*/ 1955971 h 2319430"/>
              <a:gd name="connsiteX19" fmla="*/ 5050394 w 7357589"/>
              <a:gd name="connsiteY19" fmla="*/ 2089196 h 2319430"/>
              <a:gd name="connsiteX20" fmla="*/ 5710458 w 7357589"/>
              <a:gd name="connsiteY20" fmla="*/ 2161863 h 2319430"/>
              <a:gd name="connsiteX21" fmla="*/ 6394744 w 7357589"/>
              <a:gd name="connsiteY21" fmla="*/ 2210308 h 2319430"/>
              <a:gd name="connsiteX22" fmla="*/ 6842861 w 7357589"/>
              <a:gd name="connsiteY22" fmla="*/ 2222419 h 2319430"/>
              <a:gd name="connsiteX23" fmla="*/ 7357589 w 7357589"/>
              <a:gd name="connsiteY23" fmla="*/ 2228475 h 2319430"/>
              <a:gd name="connsiteX0" fmla="*/ 0 w 7357589"/>
              <a:gd name="connsiteY0" fmla="*/ 2282975 h 2282975"/>
              <a:gd name="connsiteX1" fmla="*/ 387560 w 7357589"/>
              <a:gd name="connsiteY1" fmla="*/ 2264809 h 2282975"/>
              <a:gd name="connsiteX2" fmla="*/ 805399 w 7357589"/>
              <a:gd name="connsiteY2" fmla="*/ 2131585 h 2282975"/>
              <a:gd name="connsiteX3" fmla="*/ 1126347 w 7357589"/>
              <a:gd name="connsiteY3" fmla="*/ 1853026 h 2282975"/>
              <a:gd name="connsiteX4" fmla="*/ 1386739 w 7357589"/>
              <a:gd name="connsiteY4" fmla="*/ 1423076 h 2282975"/>
              <a:gd name="connsiteX5" fmla="*/ 1538129 w 7357589"/>
              <a:gd name="connsiteY5" fmla="*/ 1017349 h 2282975"/>
              <a:gd name="connsiteX6" fmla="*/ 1695576 w 7357589"/>
              <a:gd name="connsiteY6" fmla="*/ 660067 h 2282975"/>
              <a:gd name="connsiteX7" fmla="*/ 1859078 w 7357589"/>
              <a:gd name="connsiteY7" fmla="*/ 399676 h 2282975"/>
              <a:gd name="connsiteX8" fmla="*/ 2052858 w 7357589"/>
              <a:gd name="connsiteY8" fmla="*/ 193784 h 2282975"/>
              <a:gd name="connsiteX9" fmla="*/ 2331417 w 7357589"/>
              <a:gd name="connsiteY9" fmla="*/ 30282 h 2282975"/>
              <a:gd name="connsiteX10" fmla="*/ 2694755 w 7357589"/>
              <a:gd name="connsiteY10" fmla="*/ 6059 h 2282975"/>
              <a:gd name="connsiteX11" fmla="*/ 2955147 w 7357589"/>
              <a:gd name="connsiteY11" fmla="*/ 102949 h 2282975"/>
              <a:gd name="connsiteX12" fmla="*/ 3167094 w 7357589"/>
              <a:gd name="connsiteY12" fmla="*/ 278562 h 2282975"/>
              <a:gd name="connsiteX13" fmla="*/ 3379041 w 7357589"/>
              <a:gd name="connsiteY13" fmla="*/ 520788 h 2282975"/>
              <a:gd name="connsiteX14" fmla="*/ 3578876 w 7357589"/>
              <a:gd name="connsiteY14" fmla="*/ 859902 h 2282975"/>
              <a:gd name="connsiteX15" fmla="*/ 3754490 w 7357589"/>
              <a:gd name="connsiteY15" fmla="*/ 1168740 h 2282975"/>
              <a:gd name="connsiteX16" fmla="*/ 3942215 w 7357589"/>
              <a:gd name="connsiteY16" fmla="*/ 1513911 h 2282975"/>
              <a:gd name="connsiteX17" fmla="*/ 4208663 w 7357589"/>
              <a:gd name="connsiteY17" fmla="*/ 1792470 h 2282975"/>
              <a:gd name="connsiteX18" fmla="*/ 4493277 w 7357589"/>
              <a:gd name="connsiteY18" fmla="*/ 1955971 h 2282975"/>
              <a:gd name="connsiteX19" fmla="*/ 5050394 w 7357589"/>
              <a:gd name="connsiteY19" fmla="*/ 2089196 h 2282975"/>
              <a:gd name="connsiteX20" fmla="*/ 5710458 w 7357589"/>
              <a:gd name="connsiteY20" fmla="*/ 2161863 h 2282975"/>
              <a:gd name="connsiteX21" fmla="*/ 6394744 w 7357589"/>
              <a:gd name="connsiteY21" fmla="*/ 2210308 h 2282975"/>
              <a:gd name="connsiteX22" fmla="*/ 6842861 w 7357589"/>
              <a:gd name="connsiteY22" fmla="*/ 2222419 h 2282975"/>
              <a:gd name="connsiteX23" fmla="*/ 7357589 w 7357589"/>
              <a:gd name="connsiteY23" fmla="*/ 2228475 h 228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57589" h="2282975">
                <a:moveTo>
                  <a:pt x="0" y="2282975"/>
                </a:moveTo>
                <a:cubicBezTo>
                  <a:pt x="124140" y="2277928"/>
                  <a:pt x="253327" y="2290041"/>
                  <a:pt x="387560" y="2264809"/>
                </a:cubicBezTo>
                <a:cubicBezTo>
                  <a:pt x="521793" y="2239577"/>
                  <a:pt x="682268" y="2200215"/>
                  <a:pt x="805399" y="2131585"/>
                </a:cubicBezTo>
                <a:cubicBezTo>
                  <a:pt x="928530" y="2062955"/>
                  <a:pt x="1029457" y="1971111"/>
                  <a:pt x="1126347" y="1853026"/>
                </a:cubicBezTo>
                <a:cubicBezTo>
                  <a:pt x="1223237" y="1734941"/>
                  <a:pt x="1318109" y="1562355"/>
                  <a:pt x="1386739" y="1423076"/>
                </a:cubicBezTo>
                <a:cubicBezTo>
                  <a:pt x="1455369" y="1283797"/>
                  <a:pt x="1486656" y="1144517"/>
                  <a:pt x="1538129" y="1017349"/>
                </a:cubicBezTo>
                <a:cubicBezTo>
                  <a:pt x="1589602" y="890181"/>
                  <a:pt x="1642085" y="763013"/>
                  <a:pt x="1695576" y="660067"/>
                </a:cubicBezTo>
                <a:cubicBezTo>
                  <a:pt x="1749068" y="557122"/>
                  <a:pt x="1799531" y="477390"/>
                  <a:pt x="1859078" y="399676"/>
                </a:cubicBezTo>
                <a:cubicBezTo>
                  <a:pt x="1918625" y="321962"/>
                  <a:pt x="1974135" y="255350"/>
                  <a:pt x="2052858" y="193784"/>
                </a:cubicBezTo>
                <a:cubicBezTo>
                  <a:pt x="2131581" y="132218"/>
                  <a:pt x="2224434" y="61570"/>
                  <a:pt x="2331417" y="30282"/>
                </a:cubicBezTo>
                <a:cubicBezTo>
                  <a:pt x="2438400" y="-1006"/>
                  <a:pt x="2590800" y="-6052"/>
                  <a:pt x="2694755" y="6059"/>
                </a:cubicBezTo>
                <a:cubicBezTo>
                  <a:pt x="2798710" y="18170"/>
                  <a:pt x="2876424" y="57532"/>
                  <a:pt x="2955147" y="102949"/>
                </a:cubicBezTo>
                <a:cubicBezTo>
                  <a:pt x="3033870" y="148366"/>
                  <a:pt x="3096445" y="208922"/>
                  <a:pt x="3167094" y="278562"/>
                </a:cubicBezTo>
                <a:cubicBezTo>
                  <a:pt x="3237743" y="348202"/>
                  <a:pt x="3310411" y="423898"/>
                  <a:pt x="3379041" y="520788"/>
                </a:cubicBezTo>
                <a:cubicBezTo>
                  <a:pt x="3447671" y="617678"/>
                  <a:pt x="3516301" y="751910"/>
                  <a:pt x="3578876" y="859902"/>
                </a:cubicBezTo>
                <a:cubicBezTo>
                  <a:pt x="3641451" y="967894"/>
                  <a:pt x="3693933" y="1059738"/>
                  <a:pt x="3754490" y="1168740"/>
                </a:cubicBezTo>
                <a:cubicBezTo>
                  <a:pt x="3815047" y="1277742"/>
                  <a:pt x="3866520" y="1409956"/>
                  <a:pt x="3942215" y="1513911"/>
                </a:cubicBezTo>
                <a:cubicBezTo>
                  <a:pt x="4017911" y="1617866"/>
                  <a:pt x="4116819" y="1718793"/>
                  <a:pt x="4208663" y="1792470"/>
                </a:cubicBezTo>
                <a:cubicBezTo>
                  <a:pt x="4300507" y="1866147"/>
                  <a:pt x="4352989" y="1906517"/>
                  <a:pt x="4493277" y="1955971"/>
                </a:cubicBezTo>
                <a:cubicBezTo>
                  <a:pt x="4633565" y="2005425"/>
                  <a:pt x="4847530" y="2054881"/>
                  <a:pt x="5050394" y="2089196"/>
                </a:cubicBezTo>
                <a:cubicBezTo>
                  <a:pt x="5253258" y="2123511"/>
                  <a:pt x="5486400" y="2141678"/>
                  <a:pt x="5710458" y="2161863"/>
                </a:cubicBezTo>
                <a:cubicBezTo>
                  <a:pt x="5934516" y="2182048"/>
                  <a:pt x="6206010" y="2200215"/>
                  <a:pt x="6394744" y="2210308"/>
                </a:cubicBezTo>
                <a:cubicBezTo>
                  <a:pt x="6583478" y="2220401"/>
                  <a:pt x="6842861" y="2222419"/>
                  <a:pt x="6842861" y="2222419"/>
                </a:cubicBezTo>
                <a:lnTo>
                  <a:pt x="7357589" y="2228475"/>
                </a:lnTo>
              </a:path>
            </a:pathLst>
          </a:custGeom>
          <a:noFill/>
          <a:ln w="25400" cap="flat" cmpd="sng" algn="ctr">
            <a:solidFill>
              <a:srgbClr val="1B508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50" name="TextBox 49">
            <a:extLst>
              <a:ext uri="{FF2B5EF4-FFF2-40B4-BE49-F238E27FC236}">
                <a16:creationId xmlns:a16="http://schemas.microsoft.com/office/drawing/2014/main" id="{E4055064-2FC0-214C-BFA3-735D76F41484}"/>
              </a:ext>
            </a:extLst>
          </p:cNvPr>
          <p:cNvSpPr txBox="1"/>
          <p:nvPr/>
        </p:nvSpPr>
        <p:spPr>
          <a:xfrm>
            <a:off x="170597" y="2316750"/>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rgbClr val="6D6E6D"/>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 &amp; Improv</a:t>
            </a:r>
            <a:r>
              <a:rPr kumimoji="0" lang="en-US" sz="1800" b="0" i="0" u="none" strike="noStrike" kern="0" cap="none" spc="0" normalizeH="0" baseline="0" noProof="0" dirty="0">
                <a:ln>
                  <a:noFill/>
                </a:ln>
                <a:solidFill>
                  <a:srgbClr val="6D6E6D"/>
                </a:solidFill>
                <a:effectLst/>
                <a:uLnTx/>
                <a:uFillTx/>
              </a:rPr>
              <a:t>e</a:t>
            </a:r>
            <a:endParaRPr kumimoji="0" lang="en-US" sz="1800" b="0" i="0" u="none" strike="noStrike" kern="0" cap="none" spc="0" normalizeH="0" baseline="0" noProof="0" dirty="0">
              <a:ln>
                <a:noFill/>
              </a:ln>
              <a:solidFill>
                <a:srgbClr val="E97D11"/>
              </a:solidFill>
              <a:effectLst/>
              <a:uLnTx/>
              <a:uFillTx/>
            </a:endParaRPr>
          </a:p>
        </p:txBody>
      </p:sp>
      <p:cxnSp>
        <p:nvCxnSpPr>
          <p:cNvPr id="51" name="Straight Connector 50">
            <a:extLst>
              <a:ext uri="{FF2B5EF4-FFF2-40B4-BE49-F238E27FC236}">
                <a16:creationId xmlns:a16="http://schemas.microsoft.com/office/drawing/2014/main" id="{4BC08653-D096-9A4A-975D-B5F0A9881D35}"/>
              </a:ext>
            </a:extLst>
          </p:cNvPr>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52" name="Group 51">
            <a:extLst>
              <a:ext uri="{FF2B5EF4-FFF2-40B4-BE49-F238E27FC236}">
                <a16:creationId xmlns:a16="http://schemas.microsoft.com/office/drawing/2014/main" id="{C7538AE2-B630-1A4C-89AA-E9A559F2C841}"/>
              </a:ext>
            </a:extLst>
          </p:cNvPr>
          <p:cNvGrpSpPr/>
          <p:nvPr/>
        </p:nvGrpSpPr>
        <p:grpSpPr>
          <a:xfrm>
            <a:off x="2411661" y="2818086"/>
            <a:ext cx="596638" cy="646331"/>
            <a:chOff x="2997997" y="2209302"/>
            <a:chExt cx="596638" cy="646331"/>
          </a:xfrm>
        </p:grpSpPr>
        <p:sp>
          <p:nvSpPr>
            <p:cNvPr id="53" name="TextBox 52">
              <a:extLst>
                <a:ext uri="{FF2B5EF4-FFF2-40B4-BE49-F238E27FC236}">
                  <a16:creationId xmlns:a16="http://schemas.microsoft.com/office/drawing/2014/main" id="{F9363C8A-7783-D04E-9D8D-32A5332D1655}"/>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54" name="TextBox 53">
              <a:extLst>
                <a:ext uri="{FF2B5EF4-FFF2-40B4-BE49-F238E27FC236}">
                  <a16:creationId xmlns:a16="http://schemas.microsoft.com/office/drawing/2014/main" id="{9830CE6E-6FD4-F740-98FF-5AA2DB8D3C55}"/>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sp>
        <p:nvSpPr>
          <p:cNvPr id="56" name="TextBox 55">
            <a:extLst>
              <a:ext uri="{FF2B5EF4-FFF2-40B4-BE49-F238E27FC236}">
                <a16:creationId xmlns:a16="http://schemas.microsoft.com/office/drawing/2014/main" id="{0D25567E-4C2D-ED42-984F-F9E663639D90}"/>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3:</a:t>
            </a:r>
          </a:p>
        </p:txBody>
      </p:sp>
      <p:pic>
        <p:nvPicPr>
          <p:cNvPr id="57" name="Picture 56">
            <a:extLst>
              <a:ext uri="{FF2B5EF4-FFF2-40B4-BE49-F238E27FC236}">
                <a16:creationId xmlns:a16="http://schemas.microsoft.com/office/drawing/2014/main" id="{94C20E6E-746C-1949-86A6-2305F8FE53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841" y="3728777"/>
            <a:ext cx="1371125" cy="1371125"/>
          </a:xfrm>
          <a:prstGeom prst="rect">
            <a:avLst/>
          </a:prstGeom>
        </p:spPr>
      </p:pic>
    </p:spTree>
    <p:custDataLst>
      <p:tags r:id="rId1"/>
    </p:custDataLst>
    <p:extLst>
      <p:ext uri="{BB962C8B-B14F-4D97-AF65-F5344CB8AC3E}">
        <p14:creationId xmlns:p14="http://schemas.microsoft.com/office/powerpoint/2010/main" val="373224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52"/>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Driver 4: Measure, Monitor, and Improve                                                    </a:t>
            </a:r>
          </a:p>
        </p:txBody>
      </p:sp>
      <p:pic>
        <p:nvPicPr>
          <p:cNvPr id="54" name="Picture 2" descr="https://d0.awsstatic.com/Digital%20Marketing/House/ctabox/ha_ctabox_cost-optimization-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4" y="3592602"/>
            <a:ext cx="1866900" cy="1466851"/>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p:cNvSpPr txBox="1">
            <a:spLocks/>
          </p:cNvSpPr>
          <p:nvPr/>
        </p:nvSpPr>
        <p:spPr>
          <a:xfrm>
            <a:off x="4190998" y="2124135"/>
            <a:ext cx="6903721" cy="3952875"/>
          </a:xfrm>
          <a:prstGeom prst="rect">
            <a:avLst/>
          </a:prstGeom>
        </p:spPr>
        <p:txBody>
          <a:bodyPr vert="horz" lIns="91440" tIns="45720" rIns="91440" bIns="45720" rtlCol="0">
            <a:normAutofit fontScale="92500" lnSpcReduction="10000"/>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Auto-tag resources</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Identify always-on non production systems</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Identify instances to downsize</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Recommend Reserved Instance (RIs) to purchase</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Dashboard your status</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Consolidate your billing</a:t>
            </a:r>
          </a:p>
          <a:p>
            <a:pPr marL="457189" indent="-457189">
              <a:lnSpc>
                <a:spcPct val="150000"/>
              </a:lnSpc>
              <a:buFont typeface="+mj-lt"/>
              <a:buAutoNum type="arabicPeriod"/>
            </a:pPr>
            <a:r>
              <a:rPr lang="en-US" sz="2400" dirty="0">
                <a:latin typeface="Amazon Ember" panose="020B0603020204020204" pitchFamily="34" charset="0"/>
                <a:ea typeface="Amazon Ember" panose="020B0603020204020204" pitchFamily="34" charset="0"/>
                <a:cs typeface="Amazon Ember" panose="020B0603020204020204" pitchFamily="34" charset="0"/>
              </a:rPr>
              <a:t>Report on savings</a:t>
            </a:r>
          </a:p>
        </p:txBody>
      </p:sp>
      <p:sp>
        <p:nvSpPr>
          <p:cNvPr id="56" name="TextBox 55"/>
          <p:cNvSpPr txBox="1"/>
          <p:nvPr/>
        </p:nvSpPr>
        <p:spPr>
          <a:xfrm>
            <a:off x="3961229" y="1715060"/>
            <a:ext cx="5016117"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Cost Optimization Opportunities:</a:t>
            </a:r>
          </a:p>
        </p:txBody>
      </p:sp>
      <p:sp>
        <p:nvSpPr>
          <p:cNvPr id="16" name="TextBox 15">
            <a:extLst>
              <a:ext uri="{FF2B5EF4-FFF2-40B4-BE49-F238E27FC236}">
                <a16:creationId xmlns:a16="http://schemas.microsoft.com/office/drawing/2014/main" id="{04030FAD-A8F7-CC44-923C-28B41588789C}"/>
              </a:ext>
            </a:extLst>
          </p:cNvPr>
          <p:cNvSpPr txBox="1"/>
          <p:nvPr/>
        </p:nvSpPr>
        <p:spPr>
          <a:xfrm>
            <a:off x="170597" y="2316750"/>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Monitor &amp; Improve</a:t>
            </a:r>
          </a:p>
        </p:txBody>
      </p:sp>
      <p:cxnSp>
        <p:nvCxnSpPr>
          <p:cNvPr id="17" name="Straight Connector 16">
            <a:extLst>
              <a:ext uri="{FF2B5EF4-FFF2-40B4-BE49-F238E27FC236}">
                <a16:creationId xmlns:a16="http://schemas.microsoft.com/office/drawing/2014/main" id="{EF5B0929-CF95-2648-A239-6A6A4F67775F}"/>
              </a:ext>
            </a:extLst>
          </p:cNvPr>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18" name="Group 17">
            <a:extLst>
              <a:ext uri="{FF2B5EF4-FFF2-40B4-BE49-F238E27FC236}">
                <a16:creationId xmlns:a16="http://schemas.microsoft.com/office/drawing/2014/main" id="{7D37CE86-2B45-AF4B-B125-ECC0FEE336D4}"/>
              </a:ext>
            </a:extLst>
          </p:cNvPr>
          <p:cNvGrpSpPr/>
          <p:nvPr/>
        </p:nvGrpSpPr>
        <p:grpSpPr>
          <a:xfrm>
            <a:off x="2411661" y="3113056"/>
            <a:ext cx="596638" cy="646331"/>
            <a:chOff x="2997997" y="2209302"/>
            <a:chExt cx="596638" cy="646331"/>
          </a:xfrm>
        </p:grpSpPr>
        <p:sp>
          <p:nvSpPr>
            <p:cNvPr id="19" name="TextBox 18">
              <a:extLst>
                <a:ext uri="{FF2B5EF4-FFF2-40B4-BE49-F238E27FC236}">
                  <a16:creationId xmlns:a16="http://schemas.microsoft.com/office/drawing/2014/main" id="{210056A7-8E58-B645-A5D1-A6FCFB4F753A}"/>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20" name="TextBox 19">
              <a:extLst>
                <a:ext uri="{FF2B5EF4-FFF2-40B4-BE49-F238E27FC236}">
                  <a16:creationId xmlns:a16="http://schemas.microsoft.com/office/drawing/2014/main" id="{9791A0E5-B1D0-2D40-B163-4A89AEA04FA7}"/>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sp>
        <p:nvSpPr>
          <p:cNvPr id="22" name="TextBox 21">
            <a:extLst>
              <a:ext uri="{FF2B5EF4-FFF2-40B4-BE49-F238E27FC236}">
                <a16:creationId xmlns:a16="http://schemas.microsoft.com/office/drawing/2014/main" id="{6E48317F-26D2-2541-9599-0E067C126C04}"/>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4:</a:t>
            </a:r>
          </a:p>
        </p:txBody>
      </p:sp>
    </p:spTree>
    <p:custDataLst>
      <p:tags r:id="rId1"/>
    </p:custDataLst>
    <p:extLst>
      <p:ext uri="{BB962C8B-B14F-4D97-AF65-F5344CB8AC3E}">
        <p14:creationId xmlns:p14="http://schemas.microsoft.com/office/powerpoint/2010/main" val="90444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18"/>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Measure, Monitor, and Improve                                                    </a:t>
            </a:r>
          </a:p>
        </p:txBody>
      </p:sp>
      <p:grpSp>
        <p:nvGrpSpPr>
          <p:cNvPr id="19" name="Group 18"/>
          <p:cNvGrpSpPr/>
          <p:nvPr/>
        </p:nvGrpSpPr>
        <p:grpSpPr>
          <a:xfrm>
            <a:off x="3434017" y="1960483"/>
            <a:ext cx="1273618" cy="1346597"/>
            <a:chOff x="719879" y="1065266"/>
            <a:chExt cx="1273618" cy="1346597"/>
          </a:xfrm>
        </p:grpSpPr>
        <p:sp>
          <p:nvSpPr>
            <p:cNvPr id="20" name="TextBox 456"/>
            <p:cNvSpPr txBox="1"/>
            <p:nvPr/>
          </p:nvSpPr>
          <p:spPr>
            <a:xfrm>
              <a:off x="719879" y="2048239"/>
              <a:ext cx="1273618" cy="36362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600" b="1" dirty="0">
                  <a:latin typeface="Amazon Ember" panose="020B0603020204020204" pitchFamily="34" charset="0"/>
                  <a:ea typeface="Amazon Ember" panose="020B0603020204020204" pitchFamily="34" charset="0"/>
                  <a:cs typeface="Amazon Ember" panose="020B0603020204020204" pitchFamily="34" charset="0"/>
                </a:rPr>
                <a:t>AWS Trusted Advisor</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193" y="1065266"/>
              <a:ext cx="766988" cy="920384"/>
            </a:xfrm>
            <a:prstGeom prst="rect">
              <a:avLst/>
            </a:prstGeom>
          </p:spPr>
        </p:pic>
      </p:grpSp>
      <p:sp>
        <p:nvSpPr>
          <p:cNvPr id="22" name="TextBox 21"/>
          <p:cNvSpPr txBox="1"/>
          <p:nvPr/>
        </p:nvSpPr>
        <p:spPr>
          <a:xfrm>
            <a:off x="4800600" y="1805495"/>
            <a:ext cx="6980729" cy="1828193"/>
          </a:xfrm>
          <a:prstGeom prst="rect">
            <a:avLst/>
          </a:prstGeom>
          <a:noFill/>
        </p:spPr>
        <p:txBody>
          <a:bodyPr wrap="square" rtlCol="0">
            <a:spAutoFit/>
          </a:bodyPr>
          <a:lstStyle/>
          <a:p>
            <a:pPr marL="257175" indent="-257175" defTabSz="342900">
              <a:lnSpc>
                <a:spcPct val="15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Optimize your AWS environment</a:t>
            </a:r>
          </a:p>
          <a:p>
            <a:pPr marL="257175" indent="-257175" defTabSz="342900">
              <a:lnSpc>
                <a:spcPct val="15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Reduce cost, increase performance, and improve security </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3" name="Group 22"/>
          <p:cNvGrpSpPr/>
          <p:nvPr/>
        </p:nvGrpSpPr>
        <p:grpSpPr>
          <a:xfrm>
            <a:off x="3586760" y="4297680"/>
            <a:ext cx="1021218" cy="1384685"/>
            <a:chOff x="3594658" y="3979332"/>
            <a:chExt cx="1021218" cy="1384685"/>
          </a:xfrm>
        </p:grpSpPr>
        <p:pic>
          <p:nvPicPr>
            <p:cNvPr id="24" name="Picture 23" descr="CloudWatc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5229" y="3979332"/>
              <a:ext cx="920647" cy="920647"/>
            </a:xfrm>
            <a:prstGeom prst="rect">
              <a:avLst/>
            </a:prstGeom>
          </p:spPr>
        </p:pic>
        <p:sp>
          <p:nvSpPr>
            <p:cNvPr id="25" name="TextBox 24"/>
            <p:cNvSpPr txBox="1"/>
            <p:nvPr/>
          </p:nvSpPr>
          <p:spPr>
            <a:xfrm>
              <a:off x="3594658" y="4871766"/>
              <a:ext cx="1021218" cy="492251"/>
            </a:xfrm>
            <a:prstGeom prst="rect">
              <a:avLst/>
            </a:prstGeom>
            <a:noFill/>
          </p:spPr>
          <p:txBody>
            <a:bodyPr wrap="square" rtlCol="0">
              <a:spAutoFit/>
            </a:bodyPr>
            <a:lstStyle/>
            <a:p>
              <a:pPr algn="ctr" defTabSz="457200">
                <a:lnSpc>
                  <a:spcPct val="80000"/>
                </a:lnSpc>
              </a:pPr>
              <a:r>
                <a:rPr lang="en-US" sz="1600" b="1" dirty="0">
                  <a:latin typeface="Amazon Ember" panose="020B0603020204020204" pitchFamily="34" charset="0"/>
                  <a:ea typeface="Amazon Ember" panose="020B0603020204020204" pitchFamily="34" charset="0"/>
                  <a:cs typeface="Amazon Ember" panose="020B0603020204020204" pitchFamily="34" charset="0"/>
                </a:rPr>
                <a:t>Cost Explorer</a:t>
              </a:r>
            </a:p>
          </p:txBody>
        </p:sp>
      </p:grpSp>
      <p:sp>
        <p:nvSpPr>
          <p:cNvPr id="26" name="TextBox 25"/>
          <p:cNvSpPr txBox="1"/>
          <p:nvPr/>
        </p:nvSpPr>
        <p:spPr>
          <a:xfrm>
            <a:off x="4800600" y="3958373"/>
            <a:ext cx="6980729" cy="1902059"/>
          </a:xfrm>
          <a:prstGeom prst="rect">
            <a:avLst/>
          </a:prstGeom>
          <a:noFill/>
        </p:spPr>
        <p:txBody>
          <a:bodyPr wrap="square" rtlCol="0">
            <a:spAutoFit/>
          </a:bodyPr>
          <a:lstStyle/>
          <a:p>
            <a:pPr marL="257175" indent="-257175" defTabSz="342900">
              <a:lnSpc>
                <a:spcPct val="15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View graphs of your costs: the last 13 months </a:t>
            </a:r>
          </a:p>
          <a:p>
            <a:pPr marL="257175" indent="-257175" defTabSz="342900">
              <a:lnSpc>
                <a:spcPct val="15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Forecast your likely costs: the next 3 months</a:t>
            </a:r>
          </a:p>
          <a:p>
            <a:pPr marL="257175" indent="-257175" defTabSz="342900">
              <a:lnSpc>
                <a:spcPct val="150000"/>
              </a:lnSpc>
              <a:spcBef>
                <a:spcPct val="20000"/>
              </a:spcBef>
              <a:buBlip>
                <a:blip r:embed="rId5"/>
              </a:buBlip>
            </a:pPr>
            <a:r>
              <a:rPr lang="en-US" sz="2400" dirty="0">
                <a:latin typeface="Amazon Ember" panose="020B0603020204020204" pitchFamily="34" charset="0"/>
                <a:ea typeface="Amazon Ember" panose="020B0603020204020204" pitchFamily="34" charset="0"/>
                <a:cs typeface="Amazon Ember" panose="020B0603020204020204" pitchFamily="34" charset="0"/>
              </a:rPr>
              <a:t>View time data by day or month</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 name="Picture 2" descr="https://d0.awsstatic.com/Digital%20Marketing/House/ctabox/ha_ctabox_cost-optimization-02.png">
            <a:extLst>
              <a:ext uri="{FF2B5EF4-FFF2-40B4-BE49-F238E27FC236}">
                <a16:creationId xmlns:a16="http://schemas.microsoft.com/office/drawing/2014/main" id="{34E8857D-05AF-944A-921D-BD7535AB3B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34" y="3592602"/>
            <a:ext cx="1866900" cy="146685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90FE630-358C-9346-8FFE-1D02C095C7ED}"/>
              </a:ext>
            </a:extLst>
          </p:cNvPr>
          <p:cNvSpPr txBox="1"/>
          <p:nvPr/>
        </p:nvSpPr>
        <p:spPr>
          <a:xfrm>
            <a:off x="170597" y="2316750"/>
            <a:ext cx="2387192" cy="1323439"/>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Right-Sizing</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Reserved Instances</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6D6E6D"/>
                </a:solidFill>
                <a:latin typeface="Amazon Ember" panose="020B0603020204020204" pitchFamily="34" charset="0"/>
                <a:ea typeface="Amazon Ember" panose="020B0603020204020204" pitchFamily="34" charset="0"/>
                <a:cs typeface="Amazon Ember" panose="020B0603020204020204" pitchFamily="34" charset="0"/>
              </a:rPr>
              <a:t>Increase Elasticity</a:t>
            </a:r>
          </a:p>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Monitor &amp; Improve</a:t>
            </a:r>
          </a:p>
        </p:txBody>
      </p:sp>
      <p:cxnSp>
        <p:nvCxnSpPr>
          <p:cNvPr id="29" name="Straight Connector 28">
            <a:extLst>
              <a:ext uri="{FF2B5EF4-FFF2-40B4-BE49-F238E27FC236}">
                <a16:creationId xmlns:a16="http://schemas.microsoft.com/office/drawing/2014/main" id="{469D3AE4-45E6-C34E-AE3B-254E213A106B}"/>
              </a:ext>
            </a:extLst>
          </p:cNvPr>
          <p:cNvCxnSpPr/>
          <p:nvPr/>
        </p:nvCxnSpPr>
        <p:spPr>
          <a:xfrm>
            <a:off x="2556967" y="2133600"/>
            <a:ext cx="0" cy="2133600"/>
          </a:xfrm>
          <a:prstGeom prst="line">
            <a:avLst/>
          </a:prstGeom>
          <a:noFill/>
          <a:ln w="38100" cap="flat" cmpd="sng" algn="ctr">
            <a:solidFill>
              <a:srgbClr val="474746"/>
            </a:solidFill>
            <a:prstDash val="solid"/>
          </a:ln>
          <a:effectLst/>
        </p:spPr>
      </p:cxnSp>
      <p:grpSp>
        <p:nvGrpSpPr>
          <p:cNvPr id="30" name="Group 29">
            <a:extLst>
              <a:ext uri="{FF2B5EF4-FFF2-40B4-BE49-F238E27FC236}">
                <a16:creationId xmlns:a16="http://schemas.microsoft.com/office/drawing/2014/main" id="{C5EB82AC-0B21-C945-8825-F99664DE531B}"/>
              </a:ext>
            </a:extLst>
          </p:cNvPr>
          <p:cNvGrpSpPr/>
          <p:nvPr/>
        </p:nvGrpSpPr>
        <p:grpSpPr>
          <a:xfrm>
            <a:off x="2411661" y="3113056"/>
            <a:ext cx="596638" cy="646331"/>
            <a:chOff x="2997997" y="2209302"/>
            <a:chExt cx="596638" cy="646331"/>
          </a:xfrm>
        </p:grpSpPr>
        <p:sp>
          <p:nvSpPr>
            <p:cNvPr id="31" name="TextBox 30">
              <a:extLst>
                <a:ext uri="{FF2B5EF4-FFF2-40B4-BE49-F238E27FC236}">
                  <a16:creationId xmlns:a16="http://schemas.microsoft.com/office/drawing/2014/main" id="{32247861-E14E-AC47-AD92-EC2CFA5B1002}"/>
                </a:ext>
              </a:extLst>
            </p:cNvPr>
            <p:cNvSpPr txBox="1"/>
            <p:nvPr/>
          </p:nvSpPr>
          <p:spPr>
            <a:xfrm>
              <a:off x="2997997" y="2209302"/>
              <a:ext cx="5966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474746"/>
                  </a:solidFill>
                  <a:effectLst/>
                  <a:uLnTx/>
                  <a:uFillTx/>
                  <a:sym typeface="Wingdings 3" panose="05040102010807070707" pitchFamily="18" charset="2"/>
                </a:rPr>
                <a:t></a:t>
              </a:r>
              <a:endParaRPr kumimoji="0" lang="en-US" sz="3600" b="0" i="0" u="none" strike="noStrike" kern="0" cap="none" spc="0" normalizeH="0" baseline="0" noProof="0" dirty="0">
                <a:ln>
                  <a:noFill/>
                </a:ln>
                <a:solidFill>
                  <a:srgbClr val="474746"/>
                </a:solidFill>
                <a:effectLst/>
                <a:uLnTx/>
                <a:uFillTx/>
              </a:endParaRPr>
            </a:p>
          </p:txBody>
        </p:sp>
        <p:sp>
          <p:nvSpPr>
            <p:cNvPr id="32" name="TextBox 31">
              <a:extLst>
                <a:ext uri="{FF2B5EF4-FFF2-40B4-BE49-F238E27FC236}">
                  <a16:creationId xmlns:a16="http://schemas.microsoft.com/office/drawing/2014/main" id="{EF265792-75EC-D446-B731-EBDC3AD2092A}"/>
                </a:ext>
              </a:extLst>
            </p:cNvPr>
            <p:cNvSpPr txBox="1"/>
            <p:nvPr/>
          </p:nvSpPr>
          <p:spPr>
            <a:xfrm>
              <a:off x="3016763" y="2268130"/>
              <a:ext cx="50526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97D11"/>
                  </a:solidFill>
                  <a:effectLst/>
                  <a:uLnTx/>
                  <a:uFillTx/>
                  <a:sym typeface="Wingdings 3" panose="05040102010807070707" pitchFamily="18" charset="2"/>
                </a:rPr>
                <a:t></a:t>
              </a:r>
              <a:endParaRPr kumimoji="0" lang="en-US" sz="2800" b="0" i="0" u="none" strike="noStrike" kern="0" cap="none" spc="0" normalizeH="0" baseline="0" noProof="0" dirty="0">
                <a:ln>
                  <a:noFill/>
                </a:ln>
                <a:solidFill>
                  <a:srgbClr val="E97D11"/>
                </a:solidFill>
                <a:effectLst/>
                <a:uLnTx/>
                <a:uFillTx/>
              </a:endParaRPr>
            </a:p>
          </p:txBody>
        </p:sp>
      </p:grpSp>
      <p:sp>
        <p:nvSpPr>
          <p:cNvPr id="33" name="TextBox 32">
            <a:extLst>
              <a:ext uri="{FF2B5EF4-FFF2-40B4-BE49-F238E27FC236}">
                <a16:creationId xmlns:a16="http://schemas.microsoft.com/office/drawing/2014/main" id="{5A913A79-2A76-E84D-B966-16B1B2B756E7}"/>
              </a:ext>
            </a:extLst>
          </p:cNvPr>
          <p:cNvSpPr txBox="1"/>
          <p:nvPr/>
        </p:nvSpPr>
        <p:spPr>
          <a:xfrm>
            <a:off x="382282" y="1775998"/>
            <a:ext cx="1630575"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Driver 4:</a:t>
            </a:r>
          </a:p>
        </p:txBody>
      </p:sp>
    </p:spTree>
    <p:custDataLst>
      <p:tags r:id="rId1"/>
    </p:custDataLst>
    <p:extLst>
      <p:ext uri="{BB962C8B-B14F-4D97-AF65-F5344CB8AC3E}">
        <p14:creationId xmlns:p14="http://schemas.microsoft.com/office/powerpoint/2010/main" val="292171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2.59259E-6 L 1.45833E-6 0.04236 " pathEditMode="relative" rAng="0" ptsTypes="AA">
                                      <p:cBhvr>
                                        <p:cTn id="6" dur="1000" fill="hold"/>
                                        <p:tgtEl>
                                          <p:spTgt spid="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Services Overview</a:t>
            </a:r>
          </a:p>
        </p:txBody>
      </p:sp>
      <p:sp>
        <p:nvSpPr>
          <p:cNvPr id="3" name="Content Placeholder 2"/>
          <p:cNvSpPr>
            <a:spLocks noGrp="1"/>
          </p:cNvSpPr>
          <p:nvPr>
            <p:ph idx="1"/>
          </p:nvPr>
        </p:nvSpPr>
        <p:spPr>
          <a:xfrm>
            <a:off x="238538" y="1211705"/>
            <a:ext cx="11340549" cy="5417696"/>
          </a:xfrm>
        </p:spPr>
        <p:txBody>
          <a:bodyPr>
            <a:normAutofit fontScale="92500"/>
          </a:bodyPr>
          <a:lstStyle/>
          <a:p>
            <a:pPr marL="468313" indent="-468313"/>
            <a:r>
              <a:rPr lang="en-US" dirty="0"/>
              <a:t>Amazon Elastic Compute Cloud (Amazon EC2):</a:t>
            </a:r>
          </a:p>
          <a:p>
            <a:pPr marL="938213" lvl="1" indent="-481013"/>
            <a:r>
              <a:rPr lang="en-US" dirty="0"/>
              <a:t>Virtual computing environment in the cloud</a:t>
            </a:r>
          </a:p>
          <a:p>
            <a:pPr marL="523875" indent="-523875"/>
            <a:r>
              <a:rPr lang="en-US" dirty="0"/>
              <a:t>AWS Lambda:</a:t>
            </a:r>
          </a:p>
          <a:p>
            <a:pPr marL="938213" lvl="1" indent="-481013"/>
            <a:r>
              <a:rPr lang="en-US" dirty="0"/>
              <a:t>Fully managed serverless compute</a:t>
            </a:r>
          </a:p>
          <a:p>
            <a:pPr marL="481013" indent="-481013"/>
            <a:r>
              <a:rPr lang="en-US" dirty="0"/>
              <a:t>Automatic Scaling:</a:t>
            </a:r>
          </a:p>
          <a:p>
            <a:pPr marL="938213" lvl="1" indent="-481013"/>
            <a:r>
              <a:rPr lang="en-US" dirty="0"/>
              <a:t>Scales EC2 capacity as needed</a:t>
            </a:r>
          </a:p>
          <a:p>
            <a:pPr marL="938213" lvl="1" indent="-481013"/>
            <a:r>
              <a:rPr lang="en-US" dirty="0"/>
              <a:t>Improves availability</a:t>
            </a:r>
          </a:p>
          <a:p>
            <a:pPr marL="481013" indent="-481013"/>
            <a:r>
              <a:rPr lang="en-US" dirty="0"/>
              <a:t>Elastic Load Balancer:</a:t>
            </a:r>
          </a:p>
          <a:p>
            <a:pPr marL="938213" lvl="1" indent="-481013"/>
            <a:r>
              <a:rPr lang="en-US" dirty="0"/>
              <a:t>Distributes incoming traffic</a:t>
            </a:r>
          </a:p>
          <a:p>
            <a:pPr marL="938213" lvl="1" indent="-481013"/>
            <a:r>
              <a:rPr lang="en-US" dirty="0"/>
              <a:t>Helps achieve higher levels of fault tolerance</a:t>
            </a:r>
          </a:p>
          <a:p>
            <a:pPr marL="481013" indent="-481013"/>
            <a:r>
              <a:rPr lang="en-US" dirty="0"/>
              <a:t>AWS Elastic Beanstalk:</a:t>
            </a:r>
          </a:p>
          <a:p>
            <a:pPr marL="869950" lvl="1" indent="-412750"/>
            <a:r>
              <a:rPr lang="en-US" dirty="0"/>
              <a:t>Quickly deploys, scales, and manages web apps</a:t>
            </a:r>
          </a:p>
          <a:p>
            <a:pPr marL="869950" lvl="1" indent="-412750"/>
            <a:r>
              <a:rPr lang="en-US" dirty="0"/>
              <a:t>No charge for Elastic Beanstalk – pay only for the underlying AWS services used</a:t>
            </a:r>
          </a:p>
          <a:p>
            <a:pPr marL="938213" lvl="1" indent="-481013"/>
            <a:endParaRPr lang="en-US" dirty="0"/>
          </a:p>
          <a:p>
            <a:pPr marL="457200" lvl="1" indent="0">
              <a:buNone/>
            </a:pPr>
            <a:endParaRPr lang="en-US" dirty="0"/>
          </a:p>
          <a:p>
            <a:pPr marL="481013" indent="-481013"/>
            <a:endParaRPr lang="en-US" dirty="0"/>
          </a:p>
          <a:p>
            <a:pPr marL="457200" lvl="1" indent="-457200" algn="just">
              <a:lnSpc>
                <a:spcPct val="100000"/>
              </a:lnSpc>
              <a:spcBef>
                <a:spcPts val="1000"/>
              </a:spcBef>
              <a:spcAft>
                <a:spcPts val="800"/>
              </a:spcAft>
            </a:pPr>
            <a:endParaRPr lang="en-US" sz="2700" dirty="0"/>
          </a:p>
        </p:txBody>
      </p:sp>
    </p:spTree>
    <p:custDataLst>
      <p:tags r:id="rId1"/>
    </p:custDataLst>
    <p:extLst>
      <p:ext uri="{BB962C8B-B14F-4D97-AF65-F5344CB8AC3E}">
        <p14:creationId xmlns:p14="http://schemas.microsoft.com/office/powerpoint/2010/main" val="2685411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Continual Process of Cost Optimization                                                    </a:t>
            </a:r>
          </a:p>
        </p:txBody>
      </p:sp>
      <p:graphicFrame>
        <p:nvGraphicFramePr>
          <p:cNvPr id="31" name="Diagram 30"/>
          <p:cNvGraphicFramePr/>
          <p:nvPr>
            <p:extLst/>
          </p:nvPr>
        </p:nvGraphicFramePr>
        <p:xfrm>
          <a:off x="1828800" y="1276929"/>
          <a:ext cx="7848600" cy="5232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012519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5:</a:t>
            </a:r>
            <a:br>
              <a:rPr lang="en-US" sz="4800" dirty="0"/>
            </a:br>
            <a:r>
              <a:rPr lang="en-US" sz="4800" dirty="0"/>
              <a:t>Introduction to AWS Lambda</a:t>
            </a:r>
          </a:p>
        </p:txBody>
      </p:sp>
    </p:spTree>
    <p:custDataLst>
      <p:tags r:id="rId1"/>
    </p:custDataLst>
    <p:extLst>
      <p:ext uri="{BB962C8B-B14F-4D97-AF65-F5344CB8AC3E}">
        <p14:creationId xmlns:p14="http://schemas.microsoft.com/office/powerpoint/2010/main" val="294767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AWS Lambda?</a:t>
            </a:r>
          </a:p>
        </p:txBody>
      </p:sp>
      <p:sp>
        <p:nvSpPr>
          <p:cNvPr id="3" name="Content Placeholder 2"/>
          <p:cNvSpPr>
            <a:spLocks noGrp="1"/>
          </p:cNvSpPr>
          <p:nvPr>
            <p:ph idx="1"/>
          </p:nvPr>
        </p:nvSpPr>
        <p:spPr>
          <a:xfrm>
            <a:off x="4769703" y="2043245"/>
            <a:ext cx="6290395" cy="2785701"/>
          </a:xfrm>
        </p:spPr>
        <p:txBody>
          <a:bodyPr>
            <a:noAutofit/>
          </a:bodyPr>
          <a:lstStyle/>
          <a:p>
            <a:pPr marL="457200" lvl="1" indent="-457200">
              <a:lnSpc>
                <a:spcPct val="100000"/>
              </a:lnSpc>
              <a:spcBef>
                <a:spcPts val="1000"/>
              </a:spcBef>
              <a:spcAft>
                <a:spcPts val="800"/>
              </a:spcAft>
            </a:pPr>
            <a:r>
              <a:rPr lang="en-US" sz="2800" dirty="0"/>
              <a:t>Fully managed serverless compute</a:t>
            </a:r>
          </a:p>
          <a:p>
            <a:pPr marL="457200" lvl="1" indent="-457200">
              <a:lnSpc>
                <a:spcPct val="100000"/>
              </a:lnSpc>
              <a:spcBef>
                <a:spcPts val="1000"/>
              </a:spcBef>
              <a:spcAft>
                <a:spcPts val="800"/>
              </a:spcAft>
            </a:pPr>
            <a:r>
              <a:rPr lang="en-US" sz="2800" dirty="0"/>
              <a:t>Event-driven execution</a:t>
            </a:r>
          </a:p>
          <a:p>
            <a:pPr marL="457200" lvl="1" indent="-457200">
              <a:lnSpc>
                <a:spcPct val="100000"/>
              </a:lnSpc>
              <a:spcBef>
                <a:spcPts val="1000"/>
              </a:spcBef>
              <a:spcAft>
                <a:spcPts val="800"/>
              </a:spcAft>
            </a:pPr>
            <a:r>
              <a:rPr lang="en-US" sz="2800" dirty="0"/>
              <a:t>Sub-second metering</a:t>
            </a:r>
          </a:p>
          <a:p>
            <a:pPr marL="457200" lvl="1" indent="-457200">
              <a:lnSpc>
                <a:spcPct val="100000"/>
              </a:lnSpc>
              <a:spcBef>
                <a:spcPts val="1000"/>
              </a:spcBef>
              <a:spcAft>
                <a:spcPts val="800"/>
              </a:spcAft>
            </a:pPr>
            <a:r>
              <a:rPr lang="en-US" sz="2800" dirty="0"/>
              <a:t>Function execution limited to a maximum of 5 minutes</a:t>
            </a:r>
          </a:p>
          <a:p>
            <a:pPr marL="457200" lvl="1" indent="-457200">
              <a:lnSpc>
                <a:spcPct val="100000"/>
              </a:lnSpc>
              <a:spcBef>
                <a:spcPts val="1000"/>
              </a:spcBef>
              <a:spcAft>
                <a:spcPts val="800"/>
              </a:spcAft>
            </a:pPr>
            <a:r>
              <a:rPr lang="en-US" sz="2800" dirty="0"/>
              <a:t>Multiple languages supported</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178" y="2020028"/>
            <a:ext cx="1672323" cy="2006787"/>
          </a:xfrm>
          <a:prstGeom prst="rect">
            <a:avLst/>
          </a:prstGeom>
        </p:spPr>
      </p:pic>
      <p:sp>
        <p:nvSpPr>
          <p:cNvPr id="6" name="TextBox 5">
            <a:extLst>
              <a:ext uri="{FF2B5EF4-FFF2-40B4-BE49-F238E27FC236}">
                <a16:creationId xmlns:a16="http://schemas.microsoft.com/office/drawing/2014/main" id="{D90DF24C-5AD8-FA40-BB46-4101A4B2F706}"/>
              </a:ext>
            </a:extLst>
          </p:cNvPr>
          <p:cNvSpPr txBox="1"/>
          <p:nvPr/>
        </p:nvSpPr>
        <p:spPr>
          <a:xfrm>
            <a:off x="1816365" y="4054000"/>
            <a:ext cx="1865948" cy="394439"/>
          </a:xfrm>
          <a:prstGeom prst="rect">
            <a:avLst/>
          </a:prstGeom>
          <a:noFill/>
        </p:spPr>
        <p:txBody>
          <a:bodyPr wrap="square" lIns="0" tIns="0" rIns="0" bIns="0" rtlCol="0" anchor="t">
            <a:noAutofit/>
          </a:bodyPr>
          <a:lstStyle/>
          <a:p>
            <a:pPr algn="ctr"/>
            <a:r>
              <a:rPr lang="en-US" sz="3200" b="1" dirty="0"/>
              <a:t>AWS</a:t>
            </a:r>
          </a:p>
          <a:p>
            <a:pPr algn="ctr"/>
            <a:r>
              <a:rPr lang="en-US" sz="3200" b="1" dirty="0"/>
              <a:t>Lambda</a:t>
            </a:r>
          </a:p>
        </p:txBody>
      </p:sp>
    </p:spTree>
    <p:custDataLst>
      <p:tags r:id="rId1"/>
    </p:custDataLst>
    <p:extLst>
      <p:ext uri="{BB962C8B-B14F-4D97-AF65-F5344CB8AC3E}">
        <p14:creationId xmlns:p14="http://schemas.microsoft.com/office/powerpoint/2010/main" val="2063022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Key Benefits</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pic>
        <p:nvPicPr>
          <p:cNvPr id="11" name="Picture 10">
            <a:extLst>
              <a:ext uri="{FF2B5EF4-FFF2-40B4-BE49-F238E27FC236}">
                <a16:creationId xmlns:a16="http://schemas.microsoft.com/office/drawing/2014/main" id="{39813F1E-D76E-B74A-8724-2D902628261C}"/>
              </a:ext>
            </a:extLst>
          </p:cNvPr>
          <p:cNvPicPr>
            <a:picLocks noChangeAspect="1"/>
          </p:cNvPicPr>
          <p:nvPr/>
        </p:nvPicPr>
        <p:blipFill>
          <a:blip r:embed="rId5"/>
          <a:stretch>
            <a:fillRect/>
          </a:stretch>
        </p:blipFill>
        <p:spPr>
          <a:xfrm>
            <a:off x="1155700" y="2041608"/>
            <a:ext cx="9880600" cy="2082800"/>
          </a:xfrm>
          <a:prstGeom prst="rect">
            <a:avLst/>
          </a:prstGeom>
        </p:spPr>
      </p:pic>
      <p:sp>
        <p:nvSpPr>
          <p:cNvPr id="12" name="TextBox 11">
            <a:extLst>
              <a:ext uri="{FF2B5EF4-FFF2-40B4-BE49-F238E27FC236}">
                <a16:creationId xmlns:a16="http://schemas.microsoft.com/office/drawing/2014/main" id="{03BE4F8F-E47E-974F-A15C-094CCD4CC341}"/>
              </a:ext>
            </a:extLst>
          </p:cNvPr>
          <p:cNvSpPr txBox="1"/>
          <p:nvPr/>
        </p:nvSpPr>
        <p:spPr>
          <a:xfrm>
            <a:off x="1279271" y="4381616"/>
            <a:ext cx="2304192"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No Servers to Manage</a:t>
            </a:r>
          </a:p>
        </p:txBody>
      </p:sp>
      <p:sp>
        <p:nvSpPr>
          <p:cNvPr id="13" name="TextBox 12">
            <a:extLst>
              <a:ext uri="{FF2B5EF4-FFF2-40B4-BE49-F238E27FC236}">
                <a16:creationId xmlns:a16="http://schemas.microsoft.com/office/drawing/2014/main" id="{3A61608D-B64A-DF43-9FE0-D7AB8068CC30}"/>
              </a:ext>
            </a:extLst>
          </p:cNvPr>
          <p:cNvSpPr txBox="1"/>
          <p:nvPr/>
        </p:nvSpPr>
        <p:spPr>
          <a:xfrm>
            <a:off x="5042760" y="4381616"/>
            <a:ext cx="2304192"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Continuous Scaling</a:t>
            </a:r>
          </a:p>
        </p:txBody>
      </p:sp>
      <p:sp>
        <p:nvSpPr>
          <p:cNvPr id="14" name="TextBox 13">
            <a:extLst>
              <a:ext uri="{FF2B5EF4-FFF2-40B4-BE49-F238E27FC236}">
                <a16:creationId xmlns:a16="http://schemas.microsoft.com/office/drawing/2014/main" id="{72BDFD8B-FFEE-0341-B5C2-A43D95F3BC1C}"/>
              </a:ext>
            </a:extLst>
          </p:cNvPr>
          <p:cNvSpPr txBox="1"/>
          <p:nvPr/>
        </p:nvSpPr>
        <p:spPr>
          <a:xfrm>
            <a:off x="8806249" y="4381616"/>
            <a:ext cx="2304192"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Sub-second Metering</a:t>
            </a:r>
          </a:p>
        </p:txBody>
      </p:sp>
    </p:spTree>
    <p:custDataLst>
      <p:tags r:id="rId1"/>
    </p:custDataLst>
    <p:extLst>
      <p:ext uri="{BB962C8B-B14F-4D97-AF65-F5344CB8AC3E}">
        <p14:creationId xmlns:p14="http://schemas.microsoft.com/office/powerpoint/2010/main" val="1725247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A436E3-0138-824B-BE5C-185E53DAA1E3}"/>
              </a:ext>
            </a:extLst>
          </p:cNvPr>
          <p:cNvPicPr>
            <a:picLocks noChangeAspect="1"/>
          </p:cNvPicPr>
          <p:nvPr/>
        </p:nvPicPr>
        <p:blipFill>
          <a:blip r:embed="rId4"/>
          <a:stretch>
            <a:fillRect/>
          </a:stretch>
        </p:blipFill>
        <p:spPr>
          <a:xfrm>
            <a:off x="449750" y="1482807"/>
            <a:ext cx="11292500" cy="2916195"/>
          </a:xfrm>
          <a:prstGeom prst="rect">
            <a:avLst/>
          </a:prstGeom>
        </p:spPr>
      </p:pic>
      <p:sp>
        <p:nvSpPr>
          <p:cNvPr id="2" name="Title 1"/>
          <p:cNvSpPr>
            <a:spLocks noGrp="1"/>
          </p:cNvSpPr>
          <p:nvPr>
            <p:ph type="title"/>
          </p:nvPr>
        </p:nvSpPr>
        <p:spPr/>
        <p:txBody>
          <a:bodyPr/>
          <a:lstStyle/>
          <a:p>
            <a:r>
              <a:rPr lang="en-US" dirty="0"/>
              <a:t>Getting Started with Lambda</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
        <p:nvSpPr>
          <p:cNvPr id="12" name="TextBox 11">
            <a:extLst>
              <a:ext uri="{FF2B5EF4-FFF2-40B4-BE49-F238E27FC236}">
                <a16:creationId xmlns:a16="http://schemas.microsoft.com/office/drawing/2014/main" id="{03BE4F8F-E47E-974F-A15C-094CCD4CC341}"/>
              </a:ext>
            </a:extLst>
          </p:cNvPr>
          <p:cNvSpPr txBox="1"/>
          <p:nvPr/>
        </p:nvSpPr>
        <p:spPr>
          <a:xfrm>
            <a:off x="449750" y="4557593"/>
            <a:ext cx="2304192" cy="646331"/>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Upload your code to AWS Lambda</a:t>
            </a:r>
          </a:p>
        </p:txBody>
      </p:sp>
      <p:sp>
        <p:nvSpPr>
          <p:cNvPr id="13" name="TextBox 12">
            <a:extLst>
              <a:ext uri="{FF2B5EF4-FFF2-40B4-BE49-F238E27FC236}">
                <a16:creationId xmlns:a16="http://schemas.microsoft.com/office/drawing/2014/main" id="{3A61608D-B64A-DF43-9FE0-D7AB8068CC30}"/>
              </a:ext>
            </a:extLst>
          </p:cNvPr>
          <p:cNvSpPr txBox="1"/>
          <p:nvPr/>
        </p:nvSpPr>
        <p:spPr>
          <a:xfrm>
            <a:off x="3015048" y="4557593"/>
            <a:ext cx="3138618" cy="1200329"/>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Set up your code to trigger from other AWS services, HTTP endpoints, or in-app activity</a:t>
            </a:r>
          </a:p>
        </p:txBody>
      </p:sp>
      <p:sp>
        <p:nvSpPr>
          <p:cNvPr id="10" name="TextBox 9">
            <a:extLst>
              <a:ext uri="{FF2B5EF4-FFF2-40B4-BE49-F238E27FC236}">
                <a16:creationId xmlns:a16="http://schemas.microsoft.com/office/drawing/2014/main" id="{161C5124-B627-BD4C-AB8B-3E3D76E132B6}"/>
              </a:ext>
            </a:extLst>
          </p:cNvPr>
          <p:cNvSpPr txBox="1"/>
          <p:nvPr/>
        </p:nvSpPr>
        <p:spPr>
          <a:xfrm>
            <a:off x="6153666" y="4557593"/>
            <a:ext cx="2743200" cy="1200329"/>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Lambda runs your code only when triggered using only the compute resources needed</a:t>
            </a:r>
          </a:p>
        </p:txBody>
      </p:sp>
      <p:sp>
        <p:nvSpPr>
          <p:cNvPr id="15" name="TextBox 14">
            <a:extLst>
              <a:ext uri="{FF2B5EF4-FFF2-40B4-BE49-F238E27FC236}">
                <a16:creationId xmlns:a16="http://schemas.microsoft.com/office/drawing/2014/main" id="{F28B7E13-0AC8-534E-B984-6A5BE2851350}"/>
              </a:ext>
            </a:extLst>
          </p:cNvPr>
          <p:cNvSpPr txBox="1"/>
          <p:nvPr/>
        </p:nvSpPr>
        <p:spPr>
          <a:xfrm>
            <a:off x="9292284" y="4557593"/>
            <a:ext cx="2743200" cy="646331"/>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Pay just for the compute time you use</a:t>
            </a:r>
          </a:p>
        </p:txBody>
      </p:sp>
    </p:spTree>
    <p:custDataLst>
      <p:tags r:id="rId1"/>
    </p:custDataLst>
    <p:extLst>
      <p:ext uri="{BB962C8B-B14F-4D97-AF65-F5344CB8AC3E}">
        <p14:creationId xmlns:p14="http://schemas.microsoft.com/office/powerpoint/2010/main" val="2016882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Use Cases</a:t>
            </a:r>
          </a:p>
        </p:txBody>
      </p:sp>
      <p:sp>
        <p:nvSpPr>
          <p:cNvPr id="3" name="Content Placeholder 2"/>
          <p:cNvSpPr>
            <a:spLocks noGrp="1"/>
          </p:cNvSpPr>
          <p:nvPr>
            <p:ph idx="1"/>
          </p:nvPr>
        </p:nvSpPr>
        <p:spPr>
          <a:xfrm>
            <a:off x="238539" y="1440305"/>
            <a:ext cx="11340548" cy="4913308"/>
          </a:xfrm>
        </p:spPr>
        <p:txBody>
          <a:bodyPr>
            <a:normAutofit/>
          </a:bodyPr>
          <a:lstStyle/>
          <a:p>
            <a:pPr marL="457200" indent="-457200">
              <a:lnSpc>
                <a:spcPct val="110000"/>
              </a:lnSpc>
              <a:spcBef>
                <a:spcPts val="1200"/>
              </a:spcBef>
            </a:pPr>
            <a:r>
              <a:rPr lang="en-US" dirty="0"/>
              <a:t>Run code in response to an events.</a:t>
            </a:r>
          </a:p>
          <a:p>
            <a:pPr marL="457200" indent="-457200">
              <a:lnSpc>
                <a:spcPct val="110000"/>
              </a:lnSpc>
              <a:spcBef>
                <a:spcPts val="1200"/>
              </a:spcBef>
            </a:pPr>
            <a:r>
              <a:rPr lang="en-US" dirty="0"/>
              <a:t>For example:</a:t>
            </a:r>
          </a:p>
          <a:p>
            <a:pPr marL="914400" lvl="1" indent="-457200">
              <a:lnSpc>
                <a:spcPct val="110000"/>
              </a:lnSpc>
              <a:spcBef>
                <a:spcPts val="1200"/>
              </a:spcBef>
            </a:pPr>
            <a:r>
              <a:rPr lang="en-US" dirty="0"/>
              <a:t>Changes to an S3 bucket</a:t>
            </a:r>
          </a:p>
          <a:p>
            <a:pPr marL="914400" lvl="1" indent="-457200">
              <a:lnSpc>
                <a:spcPct val="110000"/>
              </a:lnSpc>
              <a:spcBef>
                <a:spcPts val="1200"/>
              </a:spcBef>
            </a:pPr>
            <a:r>
              <a:rPr lang="en-US" dirty="0"/>
              <a:t>Changes to an Amazon Dynamo DB table</a:t>
            </a:r>
          </a:p>
          <a:p>
            <a:pPr marL="914400" lvl="1" indent="-457200">
              <a:lnSpc>
                <a:spcPct val="110000"/>
              </a:lnSpc>
              <a:spcBef>
                <a:spcPts val="1200"/>
              </a:spcBef>
            </a:pPr>
            <a:r>
              <a:rPr lang="en-US" dirty="0"/>
              <a:t>Respond to HTTP request</a:t>
            </a:r>
          </a:p>
          <a:p>
            <a:pPr marL="914400" lvl="1" indent="-457200">
              <a:lnSpc>
                <a:spcPct val="110000"/>
              </a:lnSpc>
              <a:spcBef>
                <a:spcPts val="1200"/>
              </a:spcBef>
            </a:pPr>
            <a:r>
              <a:rPr lang="en-US" dirty="0"/>
              <a:t>Invoke code with API calls</a:t>
            </a:r>
          </a:p>
          <a:p>
            <a:pPr marL="457200" indent="-457200">
              <a:lnSpc>
                <a:spcPct val="110000"/>
              </a:lnSpc>
              <a:spcBef>
                <a:spcPts val="1200"/>
              </a:spcBef>
            </a:pPr>
            <a:r>
              <a:rPr lang="en-US" dirty="0"/>
              <a:t>Build serverless applications triggered by Lambda functions.</a:t>
            </a:r>
          </a:p>
          <a:p>
            <a:pPr marL="457200" indent="-457200">
              <a:lnSpc>
                <a:spcPct val="110000"/>
              </a:lnSpc>
              <a:spcBef>
                <a:spcPts val="1200"/>
              </a:spcBef>
            </a:pPr>
            <a:r>
              <a:rPr lang="en-US" dirty="0"/>
              <a:t>Deploy with AWS CodePipeline and AWS </a:t>
            </a:r>
            <a:r>
              <a:rPr lang="en-US" dirty="0" err="1"/>
              <a:t>CodeDeploy</a:t>
            </a:r>
            <a:r>
              <a:rPr lang="en-US" dirty="0"/>
              <a:t>.</a:t>
            </a:r>
          </a:p>
        </p:txBody>
      </p:sp>
      <p:pic>
        <p:nvPicPr>
          <p:cNvPr id="5" name="Picture 4">
            <a:extLst>
              <a:ext uri="{FF2B5EF4-FFF2-40B4-BE49-F238E27FC236}">
                <a16:creationId xmlns:a16="http://schemas.microsoft.com/office/drawing/2014/main" id="{19F5C85F-1429-B343-A8A0-E25AC125A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Tree>
    <p:custDataLst>
      <p:tags r:id="rId1"/>
    </p:custDataLst>
    <p:extLst>
      <p:ext uri="{BB962C8B-B14F-4D97-AF65-F5344CB8AC3E}">
        <p14:creationId xmlns:p14="http://schemas.microsoft.com/office/powerpoint/2010/main" val="2188526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Example</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
        <p:nvSpPr>
          <p:cNvPr id="11" name="TextBox 10">
            <a:extLst>
              <a:ext uri="{FF2B5EF4-FFF2-40B4-BE49-F238E27FC236}">
                <a16:creationId xmlns:a16="http://schemas.microsoft.com/office/drawing/2014/main" id="{2B1C278D-147F-6A4C-8861-7FEE340E8074}"/>
              </a:ext>
            </a:extLst>
          </p:cNvPr>
          <p:cNvSpPr txBox="1"/>
          <p:nvPr/>
        </p:nvSpPr>
        <p:spPr>
          <a:xfrm>
            <a:off x="238539" y="3493065"/>
            <a:ext cx="2260821" cy="923330"/>
          </a:xfrm>
          <a:prstGeom prst="rect">
            <a:avLst/>
          </a:prstGeom>
          <a:noFill/>
        </p:spPr>
        <p:txBody>
          <a:bodyPr wrap="square" rtlCol="0">
            <a:spAutoFit/>
          </a:bodyPr>
          <a:lstStyle/>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User captures an image for their property listing.</a:t>
            </a:r>
          </a:p>
        </p:txBody>
      </p:sp>
      <p:sp>
        <p:nvSpPr>
          <p:cNvPr id="16" name="TextBox 15">
            <a:extLst>
              <a:ext uri="{FF2B5EF4-FFF2-40B4-BE49-F238E27FC236}">
                <a16:creationId xmlns:a16="http://schemas.microsoft.com/office/drawing/2014/main" id="{38521BF3-DBEB-E640-BD10-85CEFD00E706}"/>
              </a:ext>
            </a:extLst>
          </p:cNvPr>
          <p:cNvSpPr txBox="1"/>
          <p:nvPr/>
        </p:nvSpPr>
        <p:spPr>
          <a:xfrm>
            <a:off x="2514599" y="3493065"/>
            <a:ext cx="3083449" cy="923330"/>
          </a:xfrm>
          <a:prstGeom prst="rect">
            <a:avLst/>
          </a:prstGeom>
          <a:noFill/>
        </p:spPr>
        <p:txBody>
          <a:bodyPr wrap="square" rtlCol="0">
            <a:spAutoFit/>
          </a:bodyPr>
          <a:lstStyle/>
          <a:p>
            <a:pPr marL="342900" indent="-342900">
              <a:buFont typeface="+mj-lt"/>
              <a:buAutoNum type="arabicPeriod" startAt="2"/>
            </a:pPr>
            <a:r>
              <a:rPr lang="en-US" dirty="0">
                <a:latin typeface="Amazon Ember" panose="020B0603020204020204" pitchFamily="34" charset="0"/>
                <a:ea typeface="Amazon Ember" panose="020B0603020204020204" pitchFamily="34" charset="0"/>
                <a:cs typeface="Amazon Ember" panose="020B0603020204020204" pitchFamily="34" charset="0"/>
              </a:rPr>
              <a:t>The mobile app uploads the new image to Amazon S3.</a:t>
            </a:r>
          </a:p>
        </p:txBody>
      </p:sp>
      <p:sp>
        <p:nvSpPr>
          <p:cNvPr id="17" name="TextBox 16">
            <a:extLst>
              <a:ext uri="{FF2B5EF4-FFF2-40B4-BE49-F238E27FC236}">
                <a16:creationId xmlns:a16="http://schemas.microsoft.com/office/drawing/2014/main" id="{B5E00089-FFC3-824A-84B1-B3B1BA51233B}"/>
              </a:ext>
            </a:extLst>
          </p:cNvPr>
          <p:cNvSpPr txBox="1"/>
          <p:nvPr/>
        </p:nvSpPr>
        <p:spPr>
          <a:xfrm>
            <a:off x="5796169" y="3493065"/>
            <a:ext cx="2705270" cy="1200329"/>
          </a:xfrm>
          <a:prstGeom prst="rect">
            <a:avLst/>
          </a:prstGeom>
          <a:noFill/>
        </p:spPr>
        <p:txBody>
          <a:bodyPr wrap="square" rtlCol="0">
            <a:spAutoFit/>
          </a:bodyPr>
          <a:lstStyle/>
          <a:p>
            <a:pPr marL="342900" indent="-342900">
              <a:buFont typeface="+mj-lt"/>
              <a:buAutoNum type="arabicPeriod" startAt="3"/>
            </a:pPr>
            <a:r>
              <a:rPr lang="en-US" dirty="0">
                <a:latin typeface="Amazon Ember" panose="020B0603020204020204" pitchFamily="34" charset="0"/>
                <a:ea typeface="Amazon Ember" panose="020B0603020204020204" pitchFamily="34" charset="0"/>
                <a:cs typeface="Amazon Ember" panose="020B0603020204020204" pitchFamily="34" charset="0"/>
              </a:rPr>
              <a:t>A Lambda function is triggered and calls Amazon Rekognition.</a:t>
            </a:r>
          </a:p>
        </p:txBody>
      </p:sp>
      <p:sp>
        <p:nvSpPr>
          <p:cNvPr id="18" name="TextBox 17">
            <a:extLst>
              <a:ext uri="{FF2B5EF4-FFF2-40B4-BE49-F238E27FC236}">
                <a16:creationId xmlns:a16="http://schemas.microsoft.com/office/drawing/2014/main" id="{97108182-5A38-424B-BF65-94C4FAB58AFC}"/>
              </a:ext>
            </a:extLst>
          </p:cNvPr>
          <p:cNvSpPr txBox="1"/>
          <p:nvPr/>
        </p:nvSpPr>
        <p:spPr>
          <a:xfrm>
            <a:off x="8699560" y="3493065"/>
            <a:ext cx="3100112" cy="1477328"/>
          </a:xfrm>
          <a:prstGeom prst="rect">
            <a:avLst/>
          </a:prstGeom>
          <a:noFill/>
        </p:spPr>
        <p:txBody>
          <a:bodyPr wrap="square" rtlCol="0">
            <a:spAutoFit/>
          </a:bodyPr>
          <a:lstStyle/>
          <a:p>
            <a:pPr marL="342900" indent="-342900">
              <a:buFont typeface="+mj-lt"/>
              <a:buAutoNum type="arabicPeriod" startAt="4"/>
            </a:pPr>
            <a:r>
              <a:rPr lang="en-US" dirty="0">
                <a:latin typeface="Amazon Ember" panose="020B0603020204020204" pitchFamily="34" charset="0"/>
                <a:ea typeface="Amazon Ember" panose="020B0603020204020204" pitchFamily="34" charset="0"/>
                <a:cs typeface="Amazon Ember" panose="020B0603020204020204" pitchFamily="34" charset="0"/>
              </a:rPr>
              <a:t>Amazon Rekognition retrieves the image from Amazon S3 and returns labels for the detected property and amenities.</a:t>
            </a:r>
          </a:p>
        </p:txBody>
      </p:sp>
      <p:pic>
        <p:nvPicPr>
          <p:cNvPr id="19" name="Picture 18">
            <a:extLst>
              <a:ext uri="{FF2B5EF4-FFF2-40B4-BE49-F238E27FC236}">
                <a16:creationId xmlns:a16="http://schemas.microsoft.com/office/drawing/2014/main" id="{F7CED3AD-6348-0941-AC46-5C8033661D2C}"/>
              </a:ext>
            </a:extLst>
          </p:cNvPr>
          <p:cNvPicPr>
            <a:picLocks noChangeAspect="1"/>
          </p:cNvPicPr>
          <p:nvPr/>
        </p:nvPicPr>
        <p:blipFill>
          <a:blip r:embed="rId5"/>
          <a:stretch>
            <a:fillRect/>
          </a:stretch>
        </p:blipFill>
        <p:spPr>
          <a:xfrm>
            <a:off x="57729" y="2115384"/>
            <a:ext cx="12076542" cy="1237415"/>
          </a:xfrm>
          <a:prstGeom prst="rect">
            <a:avLst/>
          </a:prstGeom>
        </p:spPr>
      </p:pic>
    </p:spTree>
    <p:custDataLst>
      <p:tags r:id="rId1"/>
    </p:custDataLst>
    <p:extLst>
      <p:ext uri="{BB962C8B-B14F-4D97-AF65-F5344CB8AC3E}">
        <p14:creationId xmlns:p14="http://schemas.microsoft.com/office/powerpoint/2010/main" val="1882993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40549" cy="4913308"/>
          </a:xfrm>
        </p:spPr>
        <p:txBody>
          <a:bodyPr>
            <a:normAutofit/>
          </a:bodyPr>
          <a:lstStyle/>
          <a:p>
            <a:pPr marL="457200" lvl="1" indent="-457200">
              <a:lnSpc>
                <a:spcPct val="100000"/>
              </a:lnSpc>
              <a:spcBef>
                <a:spcPts val="1000"/>
              </a:spcBef>
              <a:spcAft>
                <a:spcPts val="800"/>
              </a:spcAft>
            </a:pPr>
            <a:r>
              <a:rPr lang="en-US" dirty="0"/>
              <a:t>Fully managed serverless compute</a:t>
            </a:r>
          </a:p>
          <a:p>
            <a:pPr marL="457200" lvl="1" indent="-457200">
              <a:lnSpc>
                <a:spcPct val="100000"/>
              </a:lnSpc>
              <a:spcBef>
                <a:spcPts val="1000"/>
              </a:spcBef>
              <a:spcAft>
                <a:spcPts val="800"/>
              </a:spcAft>
            </a:pPr>
            <a:r>
              <a:rPr lang="en-US" dirty="0"/>
              <a:t>Event-driven execution</a:t>
            </a:r>
          </a:p>
          <a:p>
            <a:pPr marL="457200" lvl="1" indent="-457200">
              <a:lnSpc>
                <a:spcPct val="100000"/>
              </a:lnSpc>
              <a:spcBef>
                <a:spcPts val="1000"/>
              </a:spcBef>
              <a:spcAft>
                <a:spcPts val="800"/>
              </a:spcAft>
            </a:pPr>
            <a:r>
              <a:rPr lang="en-US" dirty="0"/>
              <a:t>Executes code only when needed and scales automatically</a:t>
            </a:r>
          </a:p>
          <a:p>
            <a:pPr marL="457200" lvl="1" indent="-457200">
              <a:lnSpc>
                <a:spcPct val="100000"/>
              </a:lnSpc>
              <a:spcBef>
                <a:spcPts val="1000"/>
              </a:spcBef>
              <a:spcAft>
                <a:spcPts val="800"/>
              </a:spcAft>
            </a:pPr>
            <a:r>
              <a:rPr lang="en-US" dirty="0"/>
              <a:t>Multiple languages supported</a:t>
            </a:r>
          </a:p>
        </p:txBody>
      </p:sp>
      <p:pic>
        <p:nvPicPr>
          <p:cNvPr id="5" name="Picture 4">
            <a:extLst>
              <a:ext uri="{FF2B5EF4-FFF2-40B4-BE49-F238E27FC236}">
                <a16:creationId xmlns:a16="http://schemas.microsoft.com/office/drawing/2014/main" id="{B8CBA768-77F6-B14C-BF87-41BC6A86E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Tree>
    <p:custDataLst>
      <p:tags r:id="rId1"/>
    </p:custDataLst>
    <p:extLst>
      <p:ext uri="{BB962C8B-B14F-4D97-AF65-F5344CB8AC3E}">
        <p14:creationId xmlns:p14="http://schemas.microsoft.com/office/powerpoint/2010/main" val="3466428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 Configuration Options</a:t>
            </a:r>
          </a:p>
        </p:txBody>
      </p:sp>
      <p:pic>
        <p:nvPicPr>
          <p:cNvPr id="5" name="Picture 4">
            <a:extLst>
              <a:ext uri="{FF2B5EF4-FFF2-40B4-BE49-F238E27FC236}">
                <a16:creationId xmlns:a16="http://schemas.microsoft.com/office/drawing/2014/main" id="{85A7638C-E595-9140-8E65-54EC2ABDF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72" y="6010326"/>
            <a:ext cx="685800" cy="822960"/>
          </a:xfrm>
          <a:prstGeom prst="rect">
            <a:avLst/>
          </a:prstGeom>
        </p:spPr>
      </p:pic>
      <p:sp>
        <p:nvSpPr>
          <p:cNvPr id="9" name="Content Placeholder 2">
            <a:extLst>
              <a:ext uri="{FF2B5EF4-FFF2-40B4-BE49-F238E27FC236}">
                <a16:creationId xmlns:a16="http://schemas.microsoft.com/office/drawing/2014/main" id="{C8C7B269-4FFF-504B-B49B-173F13414FCC}"/>
              </a:ext>
            </a:extLst>
          </p:cNvPr>
          <p:cNvSpPr>
            <a:spLocks noGrp="1"/>
          </p:cNvSpPr>
          <p:nvPr>
            <p:ph idx="1"/>
          </p:nvPr>
        </p:nvSpPr>
        <p:spPr>
          <a:xfrm>
            <a:off x="238539" y="1440305"/>
            <a:ext cx="11340548" cy="4913308"/>
          </a:xfrm>
        </p:spPr>
        <p:txBody>
          <a:bodyPr>
            <a:normAutofit/>
          </a:bodyPr>
          <a:lstStyle/>
          <a:p>
            <a:pPr marL="457200" indent="-457200">
              <a:lnSpc>
                <a:spcPct val="110000"/>
              </a:lnSpc>
              <a:spcBef>
                <a:spcPts val="1200"/>
              </a:spcBef>
            </a:pPr>
            <a:r>
              <a:rPr lang="en-US" sz="2700" dirty="0"/>
              <a:t>Disk space is limited to 512 megabytes</a:t>
            </a:r>
          </a:p>
          <a:p>
            <a:pPr marL="457200" indent="-457200">
              <a:lnSpc>
                <a:spcPct val="110000"/>
              </a:lnSpc>
              <a:spcBef>
                <a:spcPts val="1200"/>
              </a:spcBef>
            </a:pPr>
            <a:r>
              <a:rPr lang="en-US" sz="2700" dirty="0"/>
              <a:t>Memory allocation is available from 128 to 1536 megabytes</a:t>
            </a:r>
          </a:p>
          <a:p>
            <a:pPr marL="457200" indent="-457200">
              <a:lnSpc>
                <a:spcPct val="110000"/>
              </a:lnSpc>
              <a:spcBef>
                <a:spcPts val="1200"/>
              </a:spcBef>
            </a:pPr>
            <a:r>
              <a:rPr lang="en-US" sz="2700" dirty="0"/>
              <a:t>Function execution limited to a maximum of five minutes</a:t>
            </a:r>
          </a:p>
          <a:p>
            <a:pPr marL="457200" indent="-457200">
              <a:lnSpc>
                <a:spcPct val="110000"/>
              </a:lnSpc>
              <a:spcBef>
                <a:spcPts val="1200"/>
              </a:spcBef>
            </a:pPr>
            <a:r>
              <a:rPr lang="en-US" sz="2700" dirty="0"/>
              <a:t>Constrained by deployment package size and the maximum number of file descriptors.</a:t>
            </a:r>
          </a:p>
          <a:p>
            <a:pPr marL="457200" indent="-457200">
              <a:lnSpc>
                <a:spcPct val="110000"/>
              </a:lnSpc>
              <a:spcBef>
                <a:spcPts val="1200"/>
              </a:spcBef>
            </a:pPr>
            <a:r>
              <a:rPr lang="en-US" sz="2700" dirty="0"/>
              <a:t>Request and response body payload can not exceed six megabytes.</a:t>
            </a:r>
          </a:p>
          <a:p>
            <a:pPr marL="457200" indent="-457200">
              <a:lnSpc>
                <a:spcPct val="110000"/>
              </a:lnSpc>
              <a:spcBef>
                <a:spcPts val="1200"/>
              </a:spcBef>
            </a:pPr>
            <a:r>
              <a:rPr lang="en-US" sz="2700" dirty="0"/>
              <a:t>Event request body limited to 128 kilobytes.</a:t>
            </a:r>
          </a:p>
          <a:p>
            <a:pPr marL="457200" indent="-457200">
              <a:lnSpc>
                <a:spcPct val="110000"/>
              </a:lnSpc>
              <a:spcBef>
                <a:spcPts val="1200"/>
              </a:spcBef>
            </a:pPr>
            <a:r>
              <a:rPr lang="en-US" sz="2700" dirty="0"/>
              <a:t>Number of concurrent executions is a soft limit.</a:t>
            </a:r>
          </a:p>
          <a:p>
            <a:pPr marL="171450" indent="-1714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728741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6:</a:t>
            </a:r>
            <a:br>
              <a:rPr lang="en-US" sz="4800" dirty="0"/>
            </a:br>
            <a:r>
              <a:rPr lang="en-US" sz="4800" dirty="0"/>
              <a:t>Introduction to AWS Elastic Beanstalk</a:t>
            </a:r>
          </a:p>
        </p:txBody>
      </p:sp>
    </p:spTree>
    <p:custDataLst>
      <p:tags r:id="rId1"/>
    </p:custDataLst>
    <p:extLst>
      <p:ext uri="{BB962C8B-B14F-4D97-AF65-F5344CB8AC3E}">
        <p14:creationId xmlns:p14="http://schemas.microsoft.com/office/powerpoint/2010/main" val="267130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Additional Compute Services</a:t>
            </a:r>
          </a:p>
        </p:txBody>
      </p:sp>
      <p:sp>
        <p:nvSpPr>
          <p:cNvPr id="3" name="Content Placeholder 2"/>
          <p:cNvSpPr>
            <a:spLocks noGrp="1"/>
          </p:cNvSpPr>
          <p:nvPr>
            <p:ph idx="1"/>
          </p:nvPr>
        </p:nvSpPr>
        <p:spPr>
          <a:xfrm>
            <a:off x="238538" y="1440305"/>
            <a:ext cx="11340549" cy="4913308"/>
          </a:xfrm>
        </p:spPr>
        <p:txBody>
          <a:bodyPr>
            <a:normAutofit/>
          </a:bodyPr>
          <a:lstStyle/>
          <a:p>
            <a:pPr marL="412750" indent="-412750"/>
            <a:r>
              <a:rPr lang="en-US" dirty="0"/>
              <a:t>Amazon </a:t>
            </a:r>
            <a:r>
              <a:rPr lang="en-US" dirty="0" err="1"/>
              <a:t>Lightsail</a:t>
            </a:r>
            <a:r>
              <a:rPr lang="en-US" dirty="0"/>
              <a:t>:</a:t>
            </a:r>
          </a:p>
          <a:p>
            <a:pPr marL="938213" lvl="1" indent="-481013"/>
            <a:r>
              <a:rPr lang="en-US" dirty="0"/>
              <a:t>Everything needed to jump start a project</a:t>
            </a:r>
          </a:p>
          <a:p>
            <a:pPr marL="938213" lvl="1" indent="-481013"/>
            <a:r>
              <a:rPr lang="en-US" dirty="0"/>
              <a:t>Manage simple web and application servers</a:t>
            </a:r>
          </a:p>
          <a:p>
            <a:pPr marL="523875" indent="-523875"/>
            <a:r>
              <a:rPr lang="en-US" dirty="0"/>
              <a:t>Amazon Elastic Container Services (ECS):</a:t>
            </a:r>
          </a:p>
          <a:p>
            <a:pPr marL="981075" lvl="1" indent="-523875"/>
            <a:r>
              <a:rPr lang="en-US" dirty="0"/>
              <a:t>Highly scalable, high-performance container management service</a:t>
            </a:r>
          </a:p>
          <a:p>
            <a:pPr marL="981075" lvl="1" indent="-523875"/>
            <a:r>
              <a:rPr lang="en-US" dirty="0"/>
              <a:t>Eliminates need to manage cluster management infrastructure</a:t>
            </a:r>
          </a:p>
          <a:p>
            <a:pPr marL="523875" indent="-523875"/>
            <a:r>
              <a:rPr lang="en-US" dirty="0"/>
              <a:t>AWS </a:t>
            </a:r>
            <a:r>
              <a:rPr lang="en-US" dirty="0" err="1"/>
              <a:t>Fargate</a:t>
            </a:r>
            <a:r>
              <a:rPr lang="en-US" dirty="0"/>
              <a:t>:</a:t>
            </a:r>
          </a:p>
          <a:p>
            <a:pPr marL="938213" lvl="1" indent="-481013"/>
            <a:r>
              <a:rPr lang="en-US" dirty="0"/>
              <a:t>Containers without server or cluster management</a:t>
            </a:r>
          </a:p>
          <a:p>
            <a:pPr marL="481013" indent="-481013"/>
            <a:r>
              <a:rPr lang="en-US" dirty="0"/>
              <a:t>Amazon Elastic Container Service for Kubernetes (EKS):</a:t>
            </a:r>
          </a:p>
          <a:p>
            <a:pPr marL="938213" lvl="1" indent="-481013"/>
            <a:r>
              <a:rPr lang="en-US" dirty="0"/>
              <a:t>Run Kubernetes without managing Kubernetes clusters</a:t>
            </a:r>
          </a:p>
        </p:txBody>
      </p:sp>
    </p:spTree>
    <p:custDataLst>
      <p:tags r:id="rId1"/>
    </p:custDataLst>
    <p:extLst>
      <p:ext uri="{BB962C8B-B14F-4D97-AF65-F5344CB8AC3E}">
        <p14:creationId xmlns:p14="http://schemas.microsoft.com/office/powerpoint/2010/main" val="2236833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Elastic Beanstalk?</a:t>
            </a:r>
          </a:p>
        </p:txBody>
      </p:sp>
      <p:sp>
        <p:nvSpPr>
          <p:cNvPr id="3" name="Content Placeholder 2"/>
          <p:cNvSpPr>
            <a:spLocks noGrp="1"/>
          </p:cNvSpPr>
          <p:nvPr>
            <p:ph idx="1"/>
          </p:nvPr>
        </p:nvSpPr>
        <p:spPr>
          <a:xfrm>
            <a:off x="4253023" y="1473200"/>
            <a:ext cx="6807075" cy="5384800"/>
          </a:xfrm>
        </p:spPr>
        <p:txBody>
          <a:bodyPr>
            <a:normAutofit/>
          </a:bodyPr>
          <a:lstStyle/>
          <a:p>
            <a:pPr marL="457200" lvl="1" indent="-457200">
              <a:lnSpc>
                <a:spcPct val="100000"/>
              </a:lnSpc>
              <a:spcBef>
                <a:spcPts val="300"/>
              </a:spcBef>
              <a:spcAft>
                <a:spcPts val="300"/>
              </a:spcAft>
            </a:pPr>
            <a:r>
              <a:rPr lang="en-US" dirty="0"/>
              <a:t>Platform as a Service (PaaS)</a:t>
            </a:r>
          </a:p>
          <a:p>
            <a:pPr marL="457200" lvl="1" indent="-457200">
              <a:lnSpc>
                <a:spcPct val="100000"/>
              </a:lnSpc>
              <a:spcBef>
                <a:spcPts val="300"/>
              </a:spcBef>
              <a:spcAft>
                <a:spcPts val="300"/>
              </a:spcAft>
            </a:pPr>
            <a:r>
              <a:rPr lang="en-US" dirty="0"/>
              <a:t>Quickly deploys, scales, and manages web apps</a:t>
            </a:r>
          </a:p>
          <a:p>
            <a:pPr marL="457200" lvl="1" indent="-457200">
              <a:lnSpc>
                <a:spcPct val="100000"/>
              </a:lnSpc>
              <a:spcBef>
                <a:spcPts val="300"/>
              </a:spcBef>
              <a:spcAft>
                <a:spcPts val="300"/>
              </a:spcAft>
            </a:pPr>
            <a:r>
              <a:rPr lang="en-US" dirty="0"/>
              <a:t>Reduces management complexity</a:t>
            </a:r>
          </a:p>
          <a:p>
            <a:pPr marL="457200" lvl="1" indent="-457200">
              <a:lnSpc>
                <a:spcPct val="100000"/>
              </a:lnSpc>
              <a:spcBef>
                <a:spcPts val="300"/>
              </a:spcBef>
              <a:spcAft>
                <a:spcPts val="300"/>
              </a:spcAft>
            </a:pPr>
            <a:r>
              <a:rPr lang="en-US" dirty="0"/>
              <a:t>Keeps control in your hands:</a:t>
            </a:r>
          </a:p>
          <a:p>
            <a:pPr marL="914400" lvl="2" indent="-457200">
              <a:lnSpc>
                <a:spcPct val="100000"/>
              </a:lnSpc>
              <a:spcBef>
                <a:spcPts val="300"/>
              </a:spcBef>
              <a:spcAft>
                <a:spcPts val="300"/>
              </a:spcAft>
            </a:pPr>
            <a:r>
              <a:rPr lang="en-US" sz="2400" dirty="0"/>
              <a:t>Choose your instance type</a:t>
            </a:r>
          </a:p>
          <a:p>
            <a:pPr marL="914400" lvl="2" indent="-457200">
              <a:lnSpc>
                <a:spcPct val="100000"/>
              </a:lnSpc>
              <a:spcBef>
                <a:spcPts val="300"/>
              </a:spcBef>
              <a:spcAft>
                <a:spcPts val="300"/>
              </a:spcAft>
            </a:pPr>
            <a:r>
              <a:rPr lang="en-US" sz="2400" dirty="0"/>
              <a:t>Choose your database</a:t>
            </a:r>
          </a:p>
          <a:p>
            <a:pPr marL="914400" lvl="2" indent="-457200">
              <a:lnSpc>
                <a:spcPct val="100000"/>
              </a:lnSpc>
              <a:spcBef>
                <a:spcPts val="300"/>
              </a:spcBef>
              <a:spcAft>
                <a:spcPts val="300"/>
              </a:spcAft>
            </a:pPr>
            <a:r>
              <a:rPr lang="en-US" sz="2400" dirty="0"/>
              <a:t>Set ant adjust Auto Scaling</a:t>
            </a:r>
          </a:p>
          <a:p>
            <a:pPr marL="914400" lvl="2" indent="-457200">
              <a:lnSpc>
                <a:spcPct val="100000"/>
              </a:lnSpc>
              <a:spcBef>
                <a:spcPts val="300"/>
              </a:spcBef>
              <a:spcAft>
                <a:spcPts val="300"/>
              </a:spcAft>
            </a:pPr>
            <a:r>
              <a:rPr lang="en-US" sz="2400" dirty="0"/>
              <a:t>Update your application</a:t>
            </a:r>
          </a:p>
          <a:p>
            <a:pPr marL="914400" lvl="2" indent="-457200">
              <a:lnSpc>
                <a:spcPct val="100000"/>
              </a:lnSpc>
              <a:spcBef>
                <a:spcPts val="300"/>
              </a:spcBef>
              <a:spcAft>
                <a:spcPts val="300"/>
              </a:spcAft>
            </a:pPr>
            <a:r>
              <a:rPr lang="en-US" sz="2400" dirty="0"/>
              <a:t>Access server log files</a:t>
            </a:r>
          </a:p>
          <a:p>
            <a:pPr marL="914400" lvl="2" indent="-457200">
              <a:lnSpc>
                <a:spcPct val="100000"/>
              </a:lnSpc>
              <a:spcBef>
                <a:spcPts val="300"/>
              </a:spcBef>
              <a:spcAft>
                <a:spcPts val="300"/>
              </a:spcAft>
            </a:pPr>
            <a:r>
              <a:rPr lang="en-US" sz="2400" dirty="0"/>
              <a:t>Enable HTTPS on load balancer</a:t>
            </a:r>
            <a:endParaRPr lang="en-US" sz="2800" dirty="0"/>
          </a:p>
        </p:txBody>
      </p:sp>
      <p:sp>
        <p:nvSpPr>
          <p:cNvPr id="6" name="TextBox 5">
            <a:extLst>
              <a:ext uri="{FF2B5EF4-FFF2-40B4-BE49-F238E27FC236}">
                <a16:creationId xmlns:a16="http://schemas.microsoft.com/office/drawing/2014/main" id="{D90DF24C-5AD8-FA40-BB46-4101A4B2F706}"/>
              </a:ext>
            </a:extLst>
          </p:cNvPr>
          <p:cNvSpPr txBox="1"/>
          <p:nvPr/>
        </p:nvSpPr>
        <p:spPr>
          <a:xfrm>
            <a:off x="1467293" y="4202855"/>
            <a:ext cx="2215020" cy="338859"/>
          </a:xfrm>
          <a:prstGeom prst="rect">
            <a:avLst/>
          </a:prstGeom>
          <a:noFill/>
        </p:spPr>
        <p:txBody>
          <a:bodyPr wrap="square" lIns="0" tIns="0" rIns="0" bIns="0" rtlCol="0" anchor="t">
            <a:noAutofit/>
          </a:bodyPr>
          <a:lstStyle/>
          <a:p>
            <a:pPr algn="ctr"/>
            <a:r>
              <a:rPr lang="en-US" sz="3200" b="1" dirty="0"/>
              <a:t>AWS</a:t>
            </a:r>
          </a:p>
          <a:p>
            <a:pPr algn="ctr"/>
            <a:r>
              <a:rPr lang="en-US" sz="3200" b="1" dirty="0"/>
              <a:t>Elastic Beanstalk</a:t>
            </a:r>
          </a:p>
        </p:txBody>
      </p:sp>
      <p:pic>
        <p:nvPicPr>
          <p:cNvPr id="7" name="Picture 6">
            <a:extLst>
              <a:ext uri="{FF2B5EF4-FFF2-40B4-BE49-F238E27FC236}">
                <a16:creationId xmlns:a16="http://schemas.microsoft.com/office/drawing/2014/main" id="{0EDDF72B-E642-D844-B875-D05F4FC16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999" y="1861855"/>
            <a:ext cx="1435608" cy="2009849"/>
          </a:xfrm>
          <a:prstGeom prst="rect">
            <a:avLst/>
          </a:prstGeom>
        </p:spPr>
      </p:pic>
    </p:spTree>
    <p:custDataLst>
      <p:tags r:id="rId1"/>
    </p:custDataLst>
    <p:extLst>
      <p:ext uri="{BB962C8B-B14F-4D97-AF65-F5344CB8AC3E}">
        <p14:creationId xmlns:p14="http://schemas.microsoft.com/office/powerpoint/2010/main" val="3666168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Elastic Beanstalk?</a:t>
            </a:r>
          </a:p>
        </p:txBody>
      </p:sp>
      <p:sp>
        <p:nvSpPr>
          <p:cNvPr id="3" name="Content Placeholder 2"/>
          <p:cNvSpPr>
            <a:spLocks noGrp="1"/>
          </p:cNvSpPr>
          <p:nvPr>
            <p:ph idx="1"/>
          </p:nvPr>
        </p:nvSpPr>
        <p:spPr>
          <a:xfrm>
            <a:off x="3839657" y="1356829"/>
            <a:ext cx="8372838" cy="5295900"/>
          </a:xfrm>
        </p:spPr>
        <p:txBody>
          <a:bodyPr>
            <a:normAutofit fontScale="92500" lnSpcReduction="10000"/>
          </a:bodyPr>
          <a:lstStyle/>
          <a:p>
            <a:pPr marL="457200" lvl="1" indent="-457200">
              <a:lnSpc>
                <a:spcPct val="100000"/>
              </a:lnSpc>
              <a:spcBef>
                <a:spcPts val="300"/>
              </a:spcBef>
              <a:spcAft>
                <a:spcPts val="300"/>
              </a:spcAft>
            </a:pPr>
            <a:r>
              <a:rPr lang="en-US" sz="2800" dirty="0"/>
              <a:t>Supports a large range of platforms:</a:t>
            </a:r>
          </a:p>
          <a:p>
            <a:pPr marL="914400" lvl="2" indent="-457200">
              <a:lnSpc>
                <a:spcPct val="100000"/>
              </a:lnSpc>
              <a:spcBef>
                <a:spcPts val="300"/>
              </a:spcBef>
              <a:spcAft>
                <a:spcPts val="300"/>
              </a:spcAft>
            </a:pPr>
            <a:r>
              <a:rPr lang="en-US" sz="2400" dirty="0"/>
              <a:t>Packer Builder</a:t>
            </a:r>
          </a:p>
          <a:p>
            <a:pPr marL="914400" lvl="2" indent="-457200">
              <a:lnSpc>
                <a:spcPct val="100000"/>
              </a:lnSpc>
              <a:spcBef>
                <a:spcPts val="300"/>
              </a:spcBef>
              <a:spcAft>
                <a:spcPts val="300"/>
              </a:spcAft>
            </a:pPr>
            <a:r>
              <a:rPr lang="en-US" sz="2400" dirty="0"/>
              <a:t>Single Container, Multi-container, or Pre-configured Docker</a:t>
            </a:r>
          </a:p>
          <a:p>
            <a:pPr marL="914400" lvl="2" indent="-457200">
              <a:lnSpc>
                <a:spcPct val="100000"/>
              </a:lnSpc>
              <a:spcBef>
                <a:spcPts val="300"/>
              </a:spcBef>
              <a:spcAft>
                <a:spcPts val="300"/>
              </a:spcAft>
            </a:pPr>
            <a:r>
              <a:rPr lang="en-US" sz="2400" dirty="0"/>
              <a:t>Go</a:t>
            </a:r>
          </a:p>
          <a:p>
            <a:pPr marL="914400" lvl="2" indent="-457200">
              <a:lnSpc>
                <a:spcPct val="100000"/>
              </a:lnSpc>
              <a:spcBef>
                <a:spcPts val="300"/>
              </a:spcBef>
              <a:spcAft>
                <a:spcPts val="300"/>
              </a:spcAft>
            </a:pPr>
            <a:r>
              <a:rPr lang="en-US" sz="2400" dirty="0"/>
              <a:t>Java SE</a:t>
            </a:r>
          </a:p>
          <a:p>
            <a:pPr marL="914400" lvl="2" indent="-457200">
              <a:lnSpc>
                <a:spcPct val="100000"/>
              </a:lnSpc>
              <a:spcBef>
                <a:spcPts val="300"/>
              </a:spcBef>
              <a:spcAft>
                <a:spcPts val="300"/>
              </a:spcAft>
            </a:pPr>
            <a:r>
              <a:rPr lang="en-US" sz="2400" dirty="0"/>
              <a:t>Java with Tomcat</a:t>
            </a:r>
          </a:p>
          <a:p>
            <a:pPr marL="914400" lvl="2" indent="-457200">
              <a:lnSpc>
                <a:spcPct val="100000"/>
              </a:lnSpc>
              <a:spcBef>
                <a:spcPts val="300"/>
              </a:spcBef>
              <a:spcAft>
                <a:spcPts val="300"/>
              </a:spcAft>
            </a:pPr>
            <a:r>
              <a:rPr lang="en-US" sz="2400" dirty="0"/>
              <a:t>.NET on Windows Server with IIS</a:t>
            </a:r>
          </a:p>
          <a:p>
            <a:pPr marL="914400" lvl="2" indent="-457200">
              <a:lnSpc>
                <a:spcPct val="100000"/>
              </a:lnSpc>
              <a:spcBef>
                <a:spcPts val="300"/>
              </a:spcBef>
              <a:spcAft>
                <a:spcPts val="300"/>
              </a:spcAft>
            </a:pPr>
            <a:r>
              <a:rPr lang="en-US" sz="2400" dirty="0"/>
              <a:t>Node.js</a:t>
            </a:r>
          </a:p>
          <a:p>
            <a:pPr marL="914400" lvl="2" indent="-457200">
              <a:lnSpc>
                <a:spcPct val="100000"/>
              </a:lnSpc>
              <a:spcBef>
                <a:spcPts val="300"/>
              </a:spcBef>
              <a:spcAft>
                <a:spcPts val="300"/>
              </a:spcAft>
            </a:pPr>
            <a:r>
              <a:rPr lang="en-US" sz="2400" dirty="0"/>
              <a:t>PHP</a:t>
            </a:r>
          </a:p>
          <a:p>
            <a:pPr marL="914400" lvl="2" indent="-457200">
              <a:lnSpc>
                <a:spcPct val="100000"/>
              </a:lnSpc>
              <a:spcBef>
                <a:spcPts val="300"/>
              </a:spcBef>
              <a:spcAft>
                <a:spcPts val="300"/>
              </a:spcAft>
            </a:pPr>
            <a:r>
              <a:rPr lang="en-US" sz="2400" dirty="0"/>
              <a:t>Python</a:t>
            </a:r>
          </a:p>
          <a:p>
            <a:pPr marL="914400" lvl="2" indent="-457200">
              <a:lnSpc>
                <a:spcPct val="100000"/>
              </a:lnSpc>
              <a:spcBef>
                <a:spcPts val="300"/>
              </a:spcBef>
              <a:spcAft>
                <a:spcPts val="300"/>
              </a:spcAft>
            </a:pPr>
            <a:r>
              <a:rPr lang="en-US" sz="2400" dirty="0"/>
              <a:t>Ruby</a:t>
            </a:r>
          </a:p>
          <a:p>
            <a:pPr marL="457200" lvl="1" indent="-457200">
              <a:lnSpc>
                <a:spcPct val="100000"/>
              </a:lnSpc>
              <a:spcBef>
                <a:spcPts val="300"/>
              </a:spcBef>
              <a:spcAft>
                <a:spcPts val="300"/>
              </a:spcAft>
            </a:pPr>
            <a:r>
              <a:rPr lang="en-US" sz="2800" dirty="0"/>
              <a:t>No charge for Elastic Beanstalk; pay only for the underlying services used.</a:t>
            </a:r>
          </a:p>
        </p:txBody>
      </p:sp>
      <p:sp>
        <p:nvSpPr>
          <p:cNvPr id="6" name="TextBox 5">
            <a:extLst>
              <a:ext uri="{FF2B5EF4-FFF2-40B4-BE49-F238E27FC236}">
                <a16:creationId xmlns:a16="http://schemas.microsoft.com/office/drawing/2014/main" id="{D90DF24C-5AD8-FA40-BB46-4101A4B2F706}"/>
              </a:ext>
            </a:extLst>
          </p:cNvPr>
          <p:cNvSpPr txBox="1"/>
          <p:nvPr/>
        </p:nvSpPr>
        <p:spPr>
          <a:xfrm>
            <a:off x="1467293" y="4202855"/>
            <a:ext cx="2215020" cy="338859"/>
          </a:xfrm>
          <a:prstGeom prst="rect">
            <a:avLst/>
          </a:prstGeom>
          <a:noFill/>
        </p:spPr>
        <p:txBody>
          <a:bodyPr wrap="square" lIns="0" tIns="0" rIns="0" bIns="0" rtlCol="0" anchor="t">
            <a:noAutofit/>
          </a:bodyPr>
          <a:lstStyle/>
          <a:p>
            <a:pPr algn="ctr"/>
            <a:r>
              <a:rPr lang="en-US" sz="3200" b="1" dirty="0"/>
              <a:t>AWS</a:t>
            </a:r>
          </a:p>
          <a:p>
            <a:pPr algn="ctr"/>
            <a:r>
              <a:rPr lang="en-US" sz="3200" b="1" dirty="0"/>
              <a:t>Elastic Beanstalk</a:t>
            </a:r>
          </a:p>
        </p:txBody>
      </p:sp>
      <p:pic>
        <p:nvPicPr>
          <p:cNvPr id="7" name="Picture 6">
            <a:extLst>
              <a:ext uri="{FF2B5EF4-FFF2-40B4-BE49-F238E27FC236}">
                <a16:creationId xmlns:a16="http://schemas.microsoft.com/office/drawing/2014/main" id="{0EDDF72B-E642-D844-B875-D05F4FC16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999" y="1861855"/>
            <a:ext cx="1435608" cy="2009849"/>
          </a:xfrm>
          <a:prstGeom prst="rect">
            <a:avLst/>
          </a:prstGeom>
        </p:spPr>
      </p:pic>
    </p:spTree>
    <p:custDataLst>
      <p:tags r:id="rId1"/>
    </p:custDataLst>
    <p:extLst>
      <p:ext uri="{BB962C8B-B14F-4D97-AF65-F5344CB8AC3E}">
        <p14:creationId xmlns:p14="http://schemas.microsoft.com/office/powerpoint/2010/main" val="2694936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Beanstalk Components</a:t>
            </a:r>
          </a:p>
        </p:txBody>
      </p:sp>
      <p:pic>
        <p:nvPicPr>
          <p:cNvPr id="7" name="Picture 6">
            <a:extLst>
              <a:ext uri="{FF2B5EF4-FFF2-40B4-BE49-F238E27FC236}">
                <a16:creationId xmlns:a16="http://schemas.microsoft.com/office/drawing/2014/main" id="{0EDDF72B-E642-D844-B875-D05F4FC16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8981" y="5927823"/>
            <a:ext cx="649224" cy="908912"/>
          </a:xfrm>
          <a:prstGeom prst="rect">
            <a:avLst/>
          </a:prstGeom>
        </p:spPr>
      </p:pic>
      <p:pic>
        <p:nvPicPr>
          <p:cNvPr id="5" name="Picture 4">
            <a:extLst>
              <a:ext uri="{FF2B5EF4-FFF2-40B4-BE49-F238E27FC236}">
                <a16:creationId xmlns:a16="http://schemas.microsoft.com/office/drawing/2014/main" id="{9668BAB2-2242-F941-819A-521F05668634}"/>
              </a:ext>
            </a:extLst>
          </p:cNvPr>
          <p:cNvPicPr>
            <a:picLocks noChangeAspect="1"/>
          </p:cNvPicPr>
          <p:nvPr/>
        </p:nvPicPr>
        <p:blipFill>
          <a:blip r:embed="rId5"/>
          <a:stretch>
            <a:fillRect/>
          </a:stretch>
        </p:blipFill>
        <p:spPr>
          <a:xfrm>
            <a:off x="1180365" y="1508640"/>
            <a:ext cx="8597900" cy="4521200"/>
          </a:xfrm>
          <a:prstGeom prst="rect">
            <a:avLst/>
          </a:prstGeom>
        </p:spPr>
      </p:pic>
    </p:spTree>
    <p:custDataLst>
      <p:tags r:id="rId1"/>
    </p:custDataLst>
    <p:extLst>
      <p:ext uri="{BB962C8B-B14F-4D97-AF65-F5344CB8AC3E}">
        <p14:creationId xmlns:p14="http://schemas.microsoft.com/office/powerpoint/2010/main" val="3885300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Beanstalk Key Benefits</a:t>
            </a:r>
          </a:p>
        </p:txBody>
      </p:sp>
      <p:sp>
        <p:nvSpPr>
          <p:cNvPr id="12" name="TextBox 11">
            <a:extLst>
              <a:ext uri="{FF2B5EF4-FFF2-40B4-BE49-F238E27FC236}">
                <a16:creationId xmlns:a16="http://schemas.microsoft.com/office/drawing/2014/main" id="{03BE4F8F-E47E-974F-A15C-094CCD4CC341}"/>
              </a:ext>
            </a:extLst>
          </p:cNvPr>
          <p:cNvSpPr txBox="1"/>
          <p:nvPr/>
        </p:nvSpPr>
        <p:spPr>
          <a:xfrm>
            <a:off x="595423" y="4083906"/>
            <a:ext cx="2690330"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Fast and simple to begin</a:t>
            </a:r>
          </a:p>
        </p:txBody>
      </p:sp>
      <p:sp>
        <p:nvSpPr>
          <p:cNvPr id="13" name="TextBox 12">
            <a:extLst>
              <a:ext uri="{FF2B5EF4-FFF2-40B4-BE49-F238E27FC236}">
                <a16:creationId xmlns:a16="http://schemas.microsoft.com/office/drawing/2014/main" id="{3A61608D-B64A-DF43-9FE0-D7AB8068CC30}"/>
              </a:ext>
            </a:extLst>
          </p:cNvPr>
          <p:cNvSpPr txBox="1"/>
          <p:nvPr/>
        </p:nvSpPr>
        <p:spPr>
          <a:xfrm>
            <a:off x="3494098"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Developer productivity</a:t>
            </a:r>
          </a:p>
        </p:txBody>
      </p:sp>
      <p:sp>
        <p:nvSpPr>
          <p:cNvPr id="14" name="TextBox 13">
            <a:extLst>
              <a:ext uri="{FF2B5EF4-FFF2-40B4-BE49-F238E27FC236}">
                <a16:creationId xmlns:a16="http://schemas.microsoft.com/office/drawing/2014/main" id="{72BDFD8B-FFEE-0341-B5C2-A43D95F3BC1C}"/>
              </a:ext>
            </a:extLst>
          </p:cNvPr>
          <p:cNvSpPr txBox="1"/>
          <p:nvPr/>
        </p:nvSpPr>
        <p:spPr>
          <a:xfrm>
            <a:off x="6014172"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Impossible to outgrow</a:t>
            </a:r>
          </a:p>
        </p:txBody>
      </p:sp>
      <p:sp>
        <p:nvSpPr>
          <p:cNvPr id="8" name="TextBox 7">
            <a:extLst>
              <a:ext uri="{FF2B5EF4-FFF2-40B4-BE49-F238E27FC236}">
                <a16:creationId xmlns:a16="http://schemas.microsoft.com/office/drawing/2014/main" id="{A3F0F3E0-A9D3-664A-901B-C20AF5D2A111}"/>
              </a:ext>
            </a:extLst>
          </p:cNvPr>
          <p:cNvSpPr txBox="1"/>
          <p:nvPr/>
        </p:nvSpPr>
        <p:spPr>
          <a:xfrm>
            <a:off x="8519172" y="4083906"/>
            <a:ext cx="2834627"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Complete resource control</a:t>
            </a:r>
          </a:p>
        </p:txBody>
      </p:sp>
      <p:pic>
        <p:nvPicPr>
          <p:cNvPr id="4" name="Picture 3">
            <a:extLst>
              <a:ext uri="{FF2B5EF4-FFF2-40B4-BE49-F238E27FC236}">
                <a16:creationId xmlns:a16="http://schemas.microsoft.com/office/drawing/2014/main" id="{6556C07D-6B87-474E-A3C2-62AA528DCFD7}"/>
              </a:ext>
            </a:extLst>
          </p:cNvPr>
          <p:cNvPicPr>
            <a:picLocks noChangeAspect="1"/>
          </p:cNvPicPr>
          <p:nvPr/>
        </p:nvPicPr>
        <p:blipFill>
          <a:blip r:embed="rId4"/>
          <a:stretch>
            <a:fillRect/>
          </a:stretch>
        </p:blipFill>
        <p:spPr>
          <a:xfrm>
            <a:off x="9052858" y="2370620"/>
            <a:ext cx="1767254" cy="1371600"/>
          </a:xfrm>
          <a:prstGeom prst="rect">
            <a:avLst/>
          </a:prstGeom>
        </p:spPr>
      </p:pic>
      <p:pic>
        <p:nvPicPr>
          <p:cNvPr id="7" name="Picture 6">
            <a:extLst>
              <a:ext uri="{FF2B5EF4-FFF2-40B4-BE49-F238E27FC236}">
                <a16:creationId xmlns:a16="http://schemas.microsoft.com/office/drawing/2014/main" id="{820B6646-6A9B-4448-B82E-34E4DC9DC10A}"/>
              </a:ext>
            </a:extLst>
          </p:cNvPr>
          <p:cNvPicPr>
            <a:picLocks noChangeAspect="1"/>
          </p:cNvPicPr>
          <p:nvPr/>
        </p:nvPicPr>
        <p:blipFill>
          <a:blip r:embed="rId5"/>
          <a:stretch>
            <a:fillRect/>
          </a:stretch>
        </p:blipFill>
        <p:spPr>
          <a:xfrm>
            <a:off x="6347733" y="2370620"/>
            <a:ext cx="1637071" cy="1371600"/>
          </a:xfrm>
          <a:prstGeom prst="rect">
            <a:avLst/>
          </a:prstGeom>
        </p:spPr>
      </p:pic>
      <p:pic>
        <p:nvPicPr>
          <p:cNvPr id="10" name="Picture 9">
            <a:extLst>
              <a:ext uri="{FF2B5EF4-FFF2-40B4-BE49-F238E27FC236}">
                <a16:creationId xmlns:a16="http://schemas.microsoft.com/office/drawing/2014/main" id="{AEDF1DD9-54CE-5543-80E9-8CC037367729}"/>
              </a:ext>
            </a:extLst>
          </p:cNvPr>
          <p:cNvPicPr>
            <a:picLocks noChangeAspect="1"/>
          </p:cNvPicPr>
          <p:nvPr/>
        </p:nvPicPr>
        <p:blipFill>
          <a:blip r:embed="rId6"/>
          <a:stretch>
            <a:fillRect/>
          </a:stretch>
        </p:blipFill>
        <p:spPr>
          <a:xfrm>
            <a:off x="3783033" y="2370620"/>
            <a:ext cx="1726322" cy="1371600"/>
          </a:xfrm>
          <a:prstGeom prst="rect">
            <a:avLst/>
          </a:prstGeom>
        </p:spPr>
      </p:pic>
      <p:pic>
        <p:nvPicPr>
          <p:cNvPr id="16" name="Picture 15">
            <a:extLst>
              <a:ext uri="{FF2B5EF4-FFF2-40B4-BE49-F238E27FC236}">
                <a16:creationId xmlns:a16="http://schemas.microsoft.com/office/drawing/2014/main" id="{5CF65933-CB29-4144-9C0D-88A7B48B5290}"/>
              </a:ext>
            </a:extLst>
          </p:cNvPr>
          <p:cNvPicPr>
            <a:picLocks noChangeAspect="1"/>
          </p:cNvPicPr>
          <p:nvPr/>
        </p:nvPicPr>
        <p:blipFill>
          <a:blip r:embed="rId7"/>
          <a:stretch>
            <a:fillRect/>
          </a:stretch>
        </p:blipFill>
        <p:spPr>
          <a:xfrm>
            <a:off x="1164848" y="2370620"/>
            <a:ext cx="1551481" cy="1371600"/>
          </a:xfrm>
          <a:prstGeom prst="rect">
            <a:avLst/>
          </a:prstGeom>
        </p:spPr>
      </p:pic>
      <p:pic>
        <p:nvPicPr>
          <p:cNvPr id="17" name="Picture 16">
            <a:extLst>
              <a:ext uri="{FF2B5EF4-FFF2-40B4-BE49-F238E27FC236}">
                <a16:creationId xmlns:a16="http://schemas.microsoft.com/office/drawing/2014/main" id="{C5CBDF4A-72D0-A746-A0A7-70C3D31EF8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78981" y="5927823"/>
            <a:ext cx="649224" cy="908912"/>
          </a:xfrm>
          <a:prstGeom prst="rect">
            <a:avLst/>
          </a:prstGeom>
        </p:spPr>
      </p:pic>
    </p:spTree>
    <p:custDataLst>
      <p:tags r:id="rId1"/>
    </p:custDataLst>
    <p:extLst>
      <p:ext uri="{BB962C8B-B14F-4D97-AF65-F5344CB8AC3E}">
        <p14:creationId xmlns:p14="http://schemas.microsoft.com/office/powerpoint/2010/main" val="2486430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9" y="1440305"/>
            <a:ext cx="10346334" cy="4913308"/>
          </a:xfrm>
        </p:spPr>
        <p:txBody>
          <a:bodyPr>
            <a:normAutofit/>
          </a:bodyPr>
          <a:lstStyle/>
          <a:p>
            <a:pPr marL="457200" lvl="1" indent="-457200">
              <a:lnSpc>
                <a:spcPct val="100000"/>
              </a:lnSpc>
              <a:spcBef>
                <a:spcPts val="1000"/>
              </a:spcBef>
              <a:spcAft>
                <a:spcPts val="800"/>
              </a:spcAft>
            </a:pPr>
            <a:r>
              <a:rPr lang="en-US" dirty="0"/>
              <a:t>Enhances developer productivity by simplifying the process of deploying your application.</a:t>
            </a:r>
          </a:p>
          <a:p>
            <a:pPr marL="457200" lvl="1" indent="-457200">
              <a:lnSpc>
                <a:spcPct val="100000"/>
              </a:lnSpc>
              <a:spcBef>
                <a:spcPts val="1000"/>
              </a:spcBef>
              <a:spcAft>
                <a:spcPts val="800"/>
              </a:spcAft>
            </a:pPr>
            <a:r>
              <a:rPr lang="en-US" dirty="0"/>
              <a:t>Reduces management complexity.</a:t>
            </a:r>
          </a:p>
          <a:p>
            <a:pPr marL="457200" lvl="1" indent="-457200">
              <a:lnSpc>
                <a:spcPct val="100000"/>
              </a:lnSpc>
              <a:spcBef>
                <a:spcPts val="1000"/>
              </a:spcBef>
              <a:spcAft>
                <a:spcPts val="800"/>
              </a:spcAft>
            </a:pPr>
            <a:r>
              <a:rPr lang="en-US" dirty="0"/>
              <a:t>There is no charge for Elastic Beanstalk. You pay only for the services you use. </a:t>
            </a:r>
          </a:p>
        </p:txBody>
      </p:sp>
      <p:pic>
        <p:nvPicPr>
          <p:cNvPr id="6" name="Picture 5">
            <a:extLst>
              <a:ext uri="{FF2B5EF4-FFF2-40B4-BE49-F238E27FC236}">
                <a16:creationId xmlns:a16="http://schemas.microsoft.com/office/drawing/2014/main" id="{9D2CB7DD-910E-1242-8FD3-D57C0CFBE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8981" y="5927823"/>
            <a:ext cx="649224" cy="908912"/>
          </a:xfrm>
          <a:prstGeom prst="rect">
            <a:avLst/>
          </a:prstGeom>
        </p:spPr>
      </p:pic>
    </p:spTree>
    <p:custDataLst>
      <p:tags r:id="rId1"/>
    </p:custDataLst>
    <p:extLst>
      <p:ext uri="{BB962C8B-B14F-4D97-AF65-F5344CB8AC3E}">
        <p14:creationId xmlns:p14="http://schemas.microsoft.com/office/powerpoint/2010/main" val="749533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Section 2.0.1 Review:                                                      </a:t>
            </a:r>
          </a:p>
        </p:txBody>
      </p:sp>
      <p:sp>
        <p:nvSpPr>
          <p:cNvPr id="62" name="Subtitle 10"/>
          <p:cNvSpPr txBox="1">
            <a:spLocks/>
          </p:cNvSpPr>
          <p:nvPr/>
        </p:nvSpPr>
        <p:spPr>
          <a:xfrm>
            <a:off x="238539" y="1351177"/>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Reviewed AWS compute services including Amazon EC2, Lambda, Elastic Beanstalk</a:t>
            </a:r>
          </a:p>
          <a:p>
            <a:pPr marL="342900" indent="-342900">
              <a:lnSpc>
                <a:spcPct val="150000"/>
              </a:lnSpc>
              <a:buBlip>
                <a:blip r:embed="rId5"/>
              </a:buBlip>
            </a:pPr>
            <a:r>
              <a:rPr lang="en-US" sz="2000" dirty="0"/>
              <a:t>Discussed Amazon EC2 cost optimization</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1924489" y="3657280"/>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2802688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780266"/>
            <a:ext cx="11115261" cy="779463"/>
          </a:xfrm>
        </p:spPr>
        <p:txBody>
          <a:bodyPr/>
          <a:lstStyle/>
          <a:p>
            <a:pPr>
              <a:lnSpc>
                <a:spcPct val="100000"/>
              </a:lnSpc>
              <a:spcBef>
                <a:spcPts val="1400"/>
              </a:spcBef>
            </a:pPr>
            <a:r>
              <a:rPr lang="en-US" sz="3400" b="1" dirty="0"/>
              <a:t>Up Next</a:t>
            </a:r>
            <a:r>
              <a:rPr lang="en-US" sz="3400" dirty="0"/>
              <a:t>: Module 2, Unit 2 – AWS Core Services</a:t>
            </a:r>
            <a:br>
              <a:rPr lang="en-US" sz="3600" dirty="0"/>
            </a:br>
            <a:r>
              <a:rPr lang="en-US" sz="3600" dirty="0"/>
              <a:t>				</a:t>
            </a:r>
            <a:r>
              <a:rPr lang="en-US" sz="2400" dirty="0"/>
              <a:t>Introduction to Storage</a:t>
            </a:r>
            <a:br>
              <a:rPr lang="en-US" sz="2400" dirty="0"/>
            </a:br>
            <a:endParaRPr lang="en-US" sz="3600" dirty="0"/>
          </a:p>
        </p:txBody>
      </p:sp>
    </p:spTree>
    <p:extLst>
      <p:ext uri="{BB962C8B-B14F-4D97-AF65-F5344CB8AC3E}">
        <p14:creationId xmlns:p14="http://schemas.microsoft.com/office/powerpoint/2010/main" val="4168719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2: </a:t>
            </a:r>
            <a:br>
              <a:rPr lang="en-US" sz="4800" dirty="0"/>
            </a:br>
            <a:r>
              <a:rPr lang="en-US" sz="4800" dirty="0"/>
              <a:t>Introduction to Amazon EC2</a:t>
            </a:r>
          </a:p>
        </p:txBody>
      </p:sp>
    </p:spTree>
    <p:custDataLst>
      <p:tags r:id="rId1"/>
    </p:custDataLst>
    <p:extLst>
      <p:ext uri="{BB962C8B-B14F-4D97-AF65-F5344CB8AC3E}">
        <p14:creationId xmlns:p14="http://schemas.microsoft.com/office/powerpoint/2010/main" val="2984366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a:t>
            </a:r>
          </a:p>
        </p:txBody>
      </p:sp>
      <p:sp>
        <p:nvSpPr>
          <p:cNvPr id="31" name="Rounded Rectangle 30"/>
          <p:cNvSpPr/>
          <p:nvPr/>
        </p:nvSpPr>
        <p:spPr>
          <a:xfrm>
            <a:off x="3359472" y="2201068"/>
            <a:ext cx="2395291" cy="3179095"/>
          </a:xfrm>
          <a:prstGeom prst="roundRect">
            <a:avLst>
              <a:gd name="adj" fmla="val 12488"/>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p:cNvPicPr>
            <a:picLocks noChangeAspect="1"/>
          </p:cNvPicPr>
          <p:nvPr/>
        </p:nvPicPr>
        <p:blipFill rotWithShape="1">
          <a:blip r:embed="rId4" cstate="screen">
            <a:extLst>
              <a:ext uri="{28A0092B-C50C-407E-A947-70E740481C1C}">
                <a14:useLocalDpi xmlns:a14="http://schemas.microsoft.com/office/drawing/2010/main"/>
              </a:ext>
            </a:extLst>
          </a:blip>
          <a:srcRect l="18750" t="13086" r="18555" b="12890"/>
          <a:stretch/>
        </p:blipFill>
        <p:spPr>
          <a:xfrm>
            <a:off x="1169586" y="2391432"/>
            <a:ext cx="1534629" cy="1851036"/>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0062" y="2075737"/>
            <a:ext cx="2430869" cy="2483353"/>
          </a:xfrm>
          <a:prstGeom prst="rect">
            <a:avLst/>
          </a:prstGeom>
        </p:spPr>
      </p:pic>
      <p:sp>
        <p:nvSpPr>
          <p:cNvPr id="34" name="TextBox 33"/>
          <p:cNvSpPr txBox="1"/>
          <p:nvPr/>
        </p:nvSpPr>
        <p:spPr>
          <a:xfrm>
            <a:off x="377056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35"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55100" y="1098767"/>
            <a:ext cx="1319247" cy="1319247"/>
          </a:xfrm>
          <a:prstGeom prst="rect">
            <a:avLst/>
          </a:prstGeom>
        </p:spPr>
      </p:pic>
      <p:pic>
        <p:nvPicPr>
          <p:cNvPr id="36"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0241" y="2747405"/>
            <a:ext cx="1282535" cy="1282535"/>
          </a:xfrm>
          <a:prstGeom prst="rect">
            <a:avLst/>
          </a:prstGeom>
        </p:spPr>
      </p:pic>
      <p:pic>
        <p:nvPicPr>
          <p:cNvPr id="38"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603" y="1119747"/>
            <a:ext cx="1319247" cy="1319247"/>
          </a:xfrm>
          <a:prstGeom prst="rect">
            <a:avLst/>
          </a:prstGeom>
        </p:spPr>
      </p:pic>
      <p:sp>
        <p:nvSpPr>
          <p:cNvPr id="39" name="TextBox 21"/>
          <p:cNvSpPr txBox="1"/>
          <p:nvPr/>
        </p:nvSpPr>
        <p:spPr>
          <a:xfrm>
            <a:off x="6574396" y="2282424"/>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0" name="TextBox 31"/>
          <p:cNvSpPr txBox="1"/>
          <p:nvPr/>
        </p:nvSpPr>
        <p:spPr>
          <a:xfrm>
            <a:off x="7850916" y="3938334"/>
            <a:ext cx="938724" cy="57535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41" name="TextBox 32"/>
          <p:cNvSpPr txBox="1"/>
          <p:nvPr/>
        </p:nvSpPr>
        <p:spPr>
          <a:xfrm>
            <a:off x="7837672" y="2266015"/>
            <a:ext cx="965217" cy="646805"/>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42" name="Picture 3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3379" y="4855615"/>
            <a:ext cx="1049096" cy="1049096"/>
          </a:xfrm>
          <a:prstGeom prst="rect">
            <a:avLst/>
          </a:prstGeom>
        </p:spPr>
      </p:pic>
      <p:pic>
        <p:nvPicPr>
          <p:cNvPr id="52" name="Picture 3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85162" y="4847455"/>
            <a:ext cx="1049096" cy="1049096"/>
          </a:xfrm>
          <a:prstGeom prst="rect">
            <a:avLst/>
          </a:prstGeom>
        </p:spPr>
      </p:pic>
      <p:sp>
        <p:nvSpPr>
          <p:cNvPr id="53" name="TextBox 35"/>
          <p:cNvSpPr txBox="1"/>
          <p:nvPr/>
        </p:nvSpPr>
        <p:spPr>
          <a:xfrm>
            <a:off x="6585222" y="5811959"/>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55" name="TextBox 36"/>
          <p:cNvSpPr txBox="1"/>
          <p:nvPr/>
        </p:nvSpPr>
        <p:spPr>
          <a:xfrm>
            <a:off x="7669401" y="5814366"/>
            <a:ext cx="1278131" cy="336971"/>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pic>
        <p:nvPicPr>
          <p:cNvPr id="56" name="Picture 5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78553" y="1948656"/>
            <a:ext cx="2804160" cy="2804160"/>
          </a:xfrm>
          <a:prstGeom prst="rect">
            <a:avLst/>
          </a:prstGeom>
        </p:spPr>
      </p:pic>
      <p:sp>
        <p:nvSpPr>
          <p:cNvPr id="57" name="TextBox 52"/>
          <p:cNvSpPr txBox="1"/>
          <p:nvPr/>
        </p:nvSpPr>
        <p:spPr>
          <a:xfrm>
            <a:off x="9970643" y="4634297"/>
            <a:ext cx="1619980" cy="468017"/>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AWS IAM</a:t>
            </a: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6746" y="2883605"/>
            <a:ext cx="823267" cy="987920"/>
          </a:xfrm>
          <a:prstGeom prst="rect">
            <a:avLst/>
          </a:prstGeom>
        </p:spPr>
      </p:pic>
      <p:sp>
        <p:nvSpPr>
          <p:cNvPr id="59" name="TextBox 58"/>
          <p:cNvSpPr txBox="1"/>
          <p:nvPr/>
        </p:nvSpPr>
        <p:spPr>
          <a:xfrm>
            <a:off x="6432198" y="3940851"/>
            <a:ext cx="1306880" cy="20750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EFS</a:t>
            </a:r>
          </a:p>
        </p:txBody>
      </p:sp>
      <p:sp>
        <p:nvSpPr>
          <p:cNvPr id="60" name="TextBox 59"/>
          <p:cNvSpPr txBox="1"/>
          <p:nvPr/>
        </p:nvSpPr>
        <p:spPr>
          <a:xfrm>
            <a:off x="107485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61" name="TextBox 3"/>
          <p:cNvSpPr txBox="1"/>
          <p:nvPr/>
        </p:nvSpPr>
        <p:spPr>
          <a:xfrm>
            <a:off x="6719232" y="62248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23" name="TextBox 3">
            <a:extLst>
              <a:ext uri="{FF2B5EF4-FFF2-40B4-BE49-F238E27FC236}">
                <a16:creationId xmlns:a16="http://schemas.microsoft.com/office/drawing/2014/main" id="{B7D15E15-7DB1-3347-9819-AE36FDCE02BC}"/>
              </a:ext>
            </a:extLst>
          </p:cNvPr>
          <p:cNvSpPr txBox="1"/>
          <p:nvPr/>
        </p:nvSpPr>
        <p:spPr>
          <a:xfrm>
            <a:off x="6719232" y="44855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Storage</a:t>
            </a:r>
          </a:p>
        </p:txBody>
      </p:sp>
    </p:spTree>
    <p:custDataLst>
      <p:tags r:id="rId1"/>
    </p:custDataLst>
    <p:extLst>
      <p:ext uri="{BB962C8B-B14F-4D97-AF65-F5344CB8AC3E}">
        <p14:creationId xmlns:p14="http://schemas.microsoft.com/office/powerpoint/2010/main" val="3839673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What is Amazon EC2?</a:t>
            </a:r>
          </a:p>
        </p:txBody>
      </p:sp>
      <p:sp>
        <p:nvSpPr>
          <p:cNvPr id="4" name="TextBox 3"/>
          <p:cNvSpPr txBox="1"/>
          <p:nvPr/>
        </p:nvSpPr>
        <p:spPr>
          <a:xfrm>
            <a:off x="2958312" y="1210868"/>
            <a:ext cx="6268063" cy="830997"/>
          </a:xfrm>
          <a:prstGeom prst="rect">
            <a:avLst/>
          </a:prstGeom>
          <a:noFill/>
        </p:spPr>
        <p:txBody>
          <a:bodyPr wrap="none" rtlCol="0">
            <a:spAutoFit/>
          </a:bodyPr>
          <a:lstStyle/>
          <a:p>
            <a:pPr algn="ctr"/>
            <a:r>
              <a:rPr lang="en-US" sz="4800" dirty="0">
                <a:latin typeface="Amazon Ember Light" panose="020B0403020204020204" pitchFamily="34" charset="0"/>
                <a:ea typeface="Amazon Ember Light" panose="020B0403020204020204" pitchFamily="34" charset="0"/>
                <a:cs typeface="Amazon Ember Light" panose="020B0403020204020204" pitchFamily="34" charset="0"/>
              </a:rPr>
              <a:t>Elastic Compute Cloud</a:t>
            </a:r>
          </a:p>
        </p:txBody>
      </p:sp>
      <p:cxnSp>
        <p:nvCxnSpPr>
          <p:cNvPr id="9" name="Straight Connector 8"/>
          <p:cNvCxnSpPr>
            <a:cxnSpLocks/>
          </p:cNvCxnSpPr>
          <p:nvPr/>
        </p:nvCxnSpPr>
        <p:spPr>
          <a:xfrm>
            <a:off x="2466753" y="2003205"/>
            <a:ext cx="575268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8185626" y="2003205"/>
            <a:ext cx="153253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22007" y="2152060"/>
            <a:ext cx="6665319" cy="4387794"/>
            <a:chOff x="3083930" y="2394409"/>
            <a:chExt cx="6665319" cy="4387794"/>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9" t="17083" r="1" b="17489"/>
            <a:stretch/>
          </p:blipFill>
          <p:spPr>
            <a:xfrm>
              <a:off x="3083930" y="2394409"/>
              <a:ext cx="6665319" cy="4387794"/>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5228291" y="4475241"/>
              <a:ext cx="1121046" cy="199573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6367724" y="4475241"/>
              <a:ext cx="1121046" cy="199573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7488770" y="4475240"/>
              <a:ext cx="1121046" cy="1995736"/>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4088858" y="4475240"/>
              <a:ext cx="1121046" cy="1995736"/>
            </a:xfrm>
            <a:prstGeom prst="rect">
              <a:avLst/>
            </a:prstGeom>
          </p:spPr>
        </p:pic>
      </p:grpSp>
      <p:cxnSp>
        <p:nvCxnSpPr>
          <p:cNvPr id="16" name="Straight Connector 15"/>
          <p:cNvCxnSpPr/>
          <p:nvPr/>
        </p:nvCxnSpPr>
        <p:spPr>
          <a:xfrm>
            <a:off x="1435505" y="2152060"/>
            <a:ext cx="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idx="13"/>
          </p:nvPr>
        </p:nvSpPr>
        <p:spPr>
          <a:xfrm>
            <a:off x="7400260" y="2521526"/>
            <a:ext cx="4334539" cy="4018328"/>
          </a:xfrm>
        </p:spPr>
        <p:txBody>
          <a:bodyPr>
            <a:normAutofit fontScale="77500" lnSpcReduction="20000"/>
          </a:bodyPr>
          <a:lstStyle/>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Database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Mail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Media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Catalog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File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Computing server</a:t>
            </a:r>
          </a:p>
          <a:p>
            <a:pPr marL="342900" indent="-342900">
              <a:buClr>
                <a:schemeClr val="accent2">
                  <a:lumMod val="75000"/>
                </a:schemeClr>
              </a:buClr>
              <a:buFont typeface="Wingdings" panose="05000000000000000000" pitchFamily="2" charset="2"/>
              <a:buChar char="ü"/>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Proxy server</a:t>
            </a:r>
          </a:p>
          <a:p>
            <a:pPr marL="342900" indent="-342900">
              <a:buClr>
                <a:schemeClr val="accent2">
                  <a:lumMod val="75000"/>
                </a:schemeClr>
              </a:buClr>
              <a:buFont typeface="Wingdings" panose="05000000000000000000" pitchFamily="2" charset="2"/>
              <a:buChar char="ü"/>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p:txBody>
      </p:sp>
    </p:spTree>
    <p:custDataLst>
      <p:tags r:id="rId1"/>
    </p:custDataLst>
    <p:extLst>
      <p:ext uri="{BB962C8B-B14F-4D97-AF65-F5344CB8AC3E}">
        <p14:creationId xmlns:p14="http://schemas.microsoft.com/office/powerpoint/2010/main" val="79536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14727</TotalTime>
  <Words>8342</Words>
  <Application>Microsoft Macintosh PowerPoint</Application>
  <PresentationFormat>Widescreen</PresentationFormat>
  <Paragraphs>940</Paragraphs>
  <Slides>67</Slides>
  <Notes>67</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ＭＳ Ｐゴシック</vt:lpstr>
      <vt:lpstr>Amazon Ember</vt:lpstr>
      <vt:lpstr>Amazon Ember Light</vt:lpstr>
      <vt:lpstr>Arial</vt:lpstr>
      <vt:lpstr>Arial Black</vt:lpstr>
      <vt:lpstr>Calibri</vt:lpstr>
      <vt:lpstr>Helvetica Neue</vt:lpstr>
      <vt:lpstr>Helvetica Neue Light</vt:lpstr>
      <vt:lpstr>Helvetica Neue LT Std 65 Medium</vt:lpstr>
      <vt:lpstr>Wingdings</vt:lpstr>
      <vt:lpstr>Wingdings 3</vt:lpstr>
      <vt:lpstr>Office Theme</vt:lpstr>
      <vt:lpstr>Module 2, Section 1:                        AWS Core Services - Compute</vt:lpstr>
      <vt:lpstr>What’s In This Module</vt:lpstr>
      <vt:lpstr>Module Objectives</vt:lpstr>
      <vt:lpstr>Part 1:  Compute Services Overview</vt:lpstr>
      <vt:lpstr>Compute Services Overview</vt:lpstr>
      <vt:lpstr>Additional Compute Services</vt:lpstr>
      <vt:lpstr>Part 2:  Introduction to Amazon EC2</vt:lpstr>
      <vt:lpstr>Amazon EC2</vt:lpstr>
      <vt:lpstr>What is Amazon EC2?</vt:lpstr>
      <vt:lpstr>Amazon EC2</vt:lpstr>
      <vt:lpstr>Choosing the Right Amazon EC2 Instance</vt:lpstr>
      <vt:lpstr>Amazon Machine Image (AMI)</vt:lpstr>
      <vt:lpstr> AMI Lifecycle and Uses</vt:lpstr>
      <vt:lpstr>Broad Set of Compute Instance Types</vt:lpstr>
      <vt:lpstr>Amazon EC2 Pricing</vt:lpstr>
      <vt:lpstr>Per Second Billing</vt:lpstr>
      <vt:lpstr>Amazon EC2 Pricing: Costs</vt:lpstr>
      <vt:lpstr>Amazon EC2 Pricing Options: Benefits</vt:lpstr>
      <vt:lpstr>Amazon EC2 Pricing Options: Use Cases</vt:lpstr>
      <vt:lpstr>Amazon EC2: Billing and Instance Configuration</vt:lpstr>
      <vt:lpstr>Amazon EC2: Purchase Types</vt:lpstr>
      <vt:lpstr>Amazon EC2: Number of Instances and Load Balancing</vt:lpstr>
      <vt:lpstr>Amazon EC2: Detailed Monitoring</vt:lpstr>
      <vt:lpstr>Amazon EC2</vt:lpstr>
      <vt:lpstr>Amazon EC2: OS and Software</vt:lpstr>
      <vt:lpstr>Spot Instance Hibernation</vt:lpstr>
      <vt:lpstr>In Review</vt:lpstr>
      <vt:lpstr>Part 3: Amazon EC2 Demo</vt:lpstr>
      <vt:lpstr>Module 2, Part 3, Lab 1:  Introduction to Amazon EC2</vt:lpstr>
      <vt:lpstr>Lab 1 Scenario</vt:lpstr>
      <vt:lpstr>Lab 1: Tasks</vt:lpstr>
      <vt:lpstr>Lab 1: Final Product</vt:lpstr>
      <vt:lpstr>Part 4: Amazon EC2 Cost Optimization</vt:lpstr>
      <vt:lpstr>What is Cost Optimization?                                                      </vt:lpstr>
      <vt:lpstr>Lowering TCO Through Cost Optimization                                                     </vt:lpstr>
      <vt:lpstr>The Four Pillars of Cost Optimization                                                     </vt:lpstr>
      <vt:lpstr>Driver 1: Right-Sizing                                                     </vt:lpstr>
      <vt:lpstr>Optimize and Combine Amazon EC2 Purchase Types                                                   </vt:lpstr>
      <vt:lpstr>Optimize and Combine Amazon EC2 Purchase Types                                                   </vt:lpstr>
      <vt:lpstr>Optimize and Combine Amazon EC2 Purchase Types                                                   </vt:lpstr>
      <vt:lpstr>Optimize and Combine Amazon EC2 Purchase Types                                                   </vt:lpstr>
      <vt:lpstr>Optimize and Combine Amazon EC2 Purchase Types                                                   </vt:lpstr>
      <vt:lpstr>Optimize and Combine Amazon EC2 Purchase Types                                                   </vt:lpstr>
      <vt:lpstr>Driver 2: Reserved Instance Capacity                                                     </vt:lpstr>
      <vt:lpstr>Reserved Instances                                                     </vt:lpstr>
      <vt:lpstr>Driver 3: Increase Elasticity                                                     </vt:lpstr>
      <vt:lpstr>Using Right-sizing and Elasticity to Lower Cost                                                    </vt:lpstr>
      <vt:lpstr>Driver 4: Measure, Monitor, and Improve                                                    </vt:lpstr>
      <vt:lpstr>Measure, Monitor, and Improve                                                    </vt:lpstr>
      <vt:lpstr>Continual Process of Cost Optimization                                                    </vt:lpstr>
      <vt:lpstr>Part 5: Introduction to AWS Lambda</vt:lpstr>
      <vt:lpstr>What is AWS Lambda?</vt:lpstr>
      <vt:lpstr>Lambda Key Benefits</vt:lpstr>
      <vt:lpstr>Getting Started with Lambda</vt:lpstr>
      <vt:lpstr>Lambda: Use Cases</vt:lpstr>
      <vt:lpstr>Lambda Example</vt:lpstr>
      <vt:lpstr>In Review</vt:lpstr>
      <vt:lpstr>AWS Lambda Configuration Options</vt:lpstr>
      <vt:lpstr>Part 6: Introduction to AWS Elastic Beanstalk</vt:lpstr>
      <vt:lpstr>What is Elastic Beanstalk?</vt:lpstr>
      <vt:lpstr>What is Elastic Beanstalk?</vt:lpstr>
      <vt:lpstr>Elastic Beanstalk Components</vt:lpstr>
      <vt:lpstr>Elastic Beanstalk Key Benefits</vt:lpstr>
      <vt:lpstr>In Review</vt:lpstr>
      <vt:lpstr>Section 2.0.1 Review:                                                      </vt:lpstr>
      <vt:lpstr>Up Next: Module 2, Unit 2 – AWS Core Services     Introduction to Storage </vt:lpstr>
      <vt:lpstr>Thanks for participating!</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327</cp:revision>
  <cp:lastPrinted>2017-08-03T20:30:13Z</cp:lastPrinted>
  <dcterms:created xsi:type="dcterms:W3CDTF">2017-05-11T23:06:57Z</dcterms:created>
  <dcterms:modified xsi:type="dcterms:W3CDTF">2018-08-01T12:16:01Z</dcterms:modified>
  <cp:category/>
</cp:coreProperties>
</file>